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4"/>
  </p:notesMasterIdLst>
  <p:sldIdLst>
    <p:sldId id="256" r:id="rId2"/>
    <p:sldId id="306" r:id="rId3"/>
    <p:sldId id="320" r:id="rId4"/>
    <p:sldId id="322" r:id="rId5"/>
    <p:sldId id="321" r:id="rId6"/>
    <p:sldId id="325" r:id="rId7"/>
    <p:sldId id="326" r:id="rId8"/>
    <p:sldId id="327" r:id="rId9"/>
    <p:sldId id="328" r:id="rId10"/>
    <p:sldId id="357" r:id="rId11"/>
    <p:sldId id="356" r:id="rId12"/>
    <p:sldId id="358" r:id="rId13"/>
    <p:sldId id="359" r:id="rId14"/>
    <p:sldId id="360" r:id="rId15"/>
    <p:sldId id="361" r:id="rId16"/>
    <p:sldId id="337" r:id="rId17"/>
    <p:sldId id="362" r:id="rId18"/>
    <p:sldId id="363" r:id="rId19"/>
    <p:sldId id="340" r:id="rId20"/>
    <p:sldId id="364" r:id="rId21"/>
    <p:sldId id="342" r:id="rId22"/>
    <p:sldId id="367" r:id="rId23"/>
    <p:sldId id="366" r:id="rId24"/>
    <p:sldId id="368" r:id="rId25"/>
    <p:sldId id="346" r:id="rId26"/>
    <p:sldId id="345" r:id="rId27"/>
    <p:sldId id="347" r:id="rId28"/>
    <p:sldId id="354" r:id="rId29"/>
    <p:sldId id="352" r:id="rId30"/>
    <p:sldId id="355" r:id="rId31"/>
    <p:sldId id="370" r:id="rId32"/>
    <p:sldId id="371" r:id="rId33"/>
    <p:sldId id="369" r:id="rId34"/>
    <p:sldId id="375" r:id="rId35"/>
    <p:sldId id="374" r:id="rId36"/>
    <p:sldId id="372" r:id="rId37"/>
    <p:sldId id="373" r:id="rId38"/>
    <p:sldId id="376" r:id="rId39"/>
    <p:sldId id="377" r:id="rId40"/>
    <p:sldId id="378" r:id="rId41"/>
    <p:sldId id="293" r:id="rId42"/>
    <p:sldId id="31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柯 雅心" initials="柯" lastIdx="2" clrIdx="0">
    <p:extLst>
      <p:ext uri="{19B8F6BF-5375-455C-9EA6-DF929625EA0E}">
        <p15:presenceInfo xmlns:p15="http://schemas.microsoft.com/office/powerpoint/2012/main" userId="92cf7aa04da377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1C50"/>
    <a:srgbClr val="C42772"/>
    <a:srgbClr val="971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24" autoAdjust="0"/>
    <p:restoredTop sz="93288" autoAdjust="0"/>
  </p:normalViewPr>
  <p:slideViewPr>
    <p:cSldViewPr snapToGrid="0">
      <p:cViewPr varScale="1">
        <p:scale>
          <a:sx n="118" d="100"/>
          <a:sy n="118" d="100"/>
        </p:scale>
        <p:origin x="11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521D-DBAA-43D9-9072-84B706BE836A}" type="datetimeFigureOut">
              <a:rPr lang="zh-CN" altLang="en-US" smtClean="0"/>
              <a:t>2025/3/25</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FD7-10F0-4285-9007-02347AB7E002}" type="slidenum">
              <a:rPr lang="zh-CN" altLang="en-US" smtClean="0"/>
              <a:t>‹#›</a:t>
            </a:fld>
            <a:endParaRPr lang="zh-CN" altLang="en-US"/>
          </a:p>
        </p:txBody>
      </p:sp>
    </p:spTree>
    <p:extLst>
      <p:ext uri="{BB962C8B-B14F-4D97-AF65-F5344CB8AC3E}">
        <p14:creationId xmlns:p14="http://schemas.microsoft.com/office/powerpoint/2010/main" val="306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12</a:t>
            </a:fld>
            <a:endParaRPr lang="zh-CN" altLang="en-US"/>
          </a:p>
        </p:txBody>
      </p:sp>
    </p:spTree>
    <p:extLst>
      <p:ext uri="{BB962C8B-B14F-4D97-AF65-F5344CB8AC3E}">
        <p14:creationId xmlns:p14="http://schemas.microsoft.com/office/powerpoint/2010/main" val="2024790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13</a:t>
            </a:fld>
            <a:endParaRPr lang="zh-CN" altLang="en-US"/>
          </a:p>
        </p:txBody>
      </p:sp>
    </p:spTree>
    <p:extLst>
      <p:ext uri="{BB962C8B-B14F-4D97-AF65-F5344CB8AC3E}">
        <p14:creationId xmlns:p14="http://schemas.microsoft.com/office/powerpoint/2010/main" val="768963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14</a:t>
            </a:fld>
            <a:endParaRPr lang="zh-CN" altLang="en-US"/>
          </a:p>
        </p:txBody>
      </p:sp>
    </p:spTree>
    <p:extLst>
      <p:ext uri="{BB962C8B-B14F-4D97-AF65-F5344CB8AC3E}">
        <p14:creationId xmlns:p14="http://schemas.microsoft.com/office/powerpoint/2010/main" val="3424205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15</a:t>
            </a:fld>
            <a:endParaRPr lang="zh-CN" altLang="en-US"/>
          </a:p>
        </p:txBody>
      </p:sp>
    </p:spTree>
    <p:extLst>
      <p:ext uri="{BB962C8B-B14F-4D97-AF65-F5344CB8AC3E}">
        <p14:creationId xmlns:p14="http://schemas.microsoft.com/office/powerpoint/2010/main" val="12526001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16</a:t>
            </a:fld>
            <a:endParaRPr lang="zh-CN" altLang="en-US"/>
          </a:p>
        </p:txBody>
      </p:sp>
    </p:spTree>
    <p:extLst>
      <p:ext uri="{BB962C8B-B14F-4D97-AF65-F5344CB8AC3E}">
        <p14:creationId xmlns:p14="http://schemas.microsoft.com/office/powerpoint/2010/main" val="3320658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17</a:t>
            </a:fld>
            <a:endParaRPr lang="zh-CN" altLang="en-US"/>
          </a:p>
        </p:txBody>
      </p:sp>
    </p:spTree>
    <p:extLst>
      <p:ext uri="{BB962C8B-B14F-4D97-AF65-F5344CB8AC3E}">
        <p14:creationId xmlns:p14="http://schemas.microsoft.com/office/powerpoint/2010/main" val="948222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18</a:t>
            </a:fld>
            <a:endParaRPr lang="zh-CN" altLang="en-US"/>
          </a:p>
        </p:txBody>
      </p:sp>
    </p:spTree>
    <p:extLst>
      <p:ext uri="{BB962C8B-B14F-4D97-AF65-F5344CB8AC3E}">
        <p14:creationId xmlns:p14="http://schemas.microsoft.com/office/powerpoint/2010/main" val="2935838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19</a:t>
            </a:fld>
            <a:endParaRPr lang="zh-CN" altLang="en-US"/>
          </a:p>
        </p:txBody>
      </p:sp>
    </p:spTree>
    <p:extLst>
      <p:ext uri="{BB962C8B-B14F-4D97-AF65-F5344CB8AC3E}">
        <p14:creationId xmlns:p14="http://schemas.microsoft.com/office/powerpoint/2010/main" val="3187709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20</a:t>
            </a:fld>
            <a:endParaRPr lang="zh-CN" altLang="en-US"/>
          </a:p>
        </p:txBody>
      </p:sp>
    </p:spTree>
    <p:extLst>
      <p:ext uri="{BB962C8B-B14F-4D97-AF65-F5344CB8AC3E}">
        <p14:creationId xmlns:p14="http://schemas.microsoft.com/office/powerpoint/2010/main" val="27162908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21</a:t>
            </a:fld>
            <a:endParaRPr lang="zh-CN" altLang="en-US"/>
          </a:p>
        </p:txBody>
      </p:sp>
    </p:spTree>
    <p:extLst>
      <p:ext uri="{BB962C8B-B14F-4D97-AF65-F5344CB8AC3E}">
        <p14:creationId xmlns:p14="http://schemas.microsoft.com/office/powerpoint/2010/main" val="2046307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a:t>
            </a:fld>
            <a:endParaRPr lang="zh-CN" altLang="en-US"/>
          </a:p>
        </p:txBody>
      </p:sp>
    </p:spTree>
    <p:extLst>
      <p:ext uri="{BB962C8B-B14F-4D97-AF65-F5344CB8AC3E}">
        <p14:creationId xmlns:p14="http://schemas.microsoft.com/office/powerpoint/2010/main" val="42873043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22</a:t>
            </a:fld>
            <a:endParaRPr lang="zh-CN" altLang="en-US"/>
          </a:p>
        </p:txBody>
      </p:sp>
    </p:spTree>
    <p:extLst>
      <p:ext uri="{BB962C8B-B14F-4D97-AF65-F5344CB8AC3E}">
        <p14:creationId xmlns:p14="http://schemas.microsoft.com/office/powerpoint/2010/main" val="22227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23</a:t>
            </a:fld>
            <a:endParaRPr lang="zh-CN" altLang="en-US"/>
          </a:p>
        </p:txBody>
      </p:sp>
    </p:spTree>
    <p:extLst>
      <p:ext uri="{BB962C8B-B14F-4D97-AF65-F5344CB8AC3E}">
        <p14:creationId xmlns:p14="http://schemas.microsoft.com/office/powerpoint/2010/main" val="1004068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24</a:t>
            </a:fld>
            <a:endParaRPr lang="zh-CN" altLang="en-US"/>
          </a:p>
        </p:txBody>
      </p:sp>
    </p:spTree>
    <p:extLst>
      <p:ext uri="{BB962C8B-B14F-4D97-AF65-F5344CB8AC3E}">
        <p14:creationId xmlns:p14="http://schemas.microsoft.com/office/powerpoint/2010/main" val="960235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25</a:t>
            </a:fld>
            <a:endParaRPr lang="zh-CN" altLang="en-US"/>
          </a:p>
        </p:txBody>
      </p:sp>
    </p:spTree>
    <p:extLst>
      <p:ext uri="{BB962C8B-B14F-4D97-AF65-F5344CB8AC3E}">
        <p14:creationId xmlns:p14="http://schemas.microsoft.com/office/powerpoint/2010/main" val="177890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26</a:t>
            </a:fld>
            <a:endParaRPr lang="zh-CN" altLang="en-US"/>
          </a:p>
        </p:txBody>
      </p:sp>
    </p:spTree>
    <p:extLst>
      <p:ext uri="{BB962C8B-B14F-4D97-AF65-F5344CB8AC3E}">
        <p14:creationId xmlns:p14="http://schemas.microsoft.com/office/powerpoint/2010/main" val="6561648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27</a:t>
            </a:fld>
            <a:endParaRPr lang="zh-CN" altLang="en-US"/>
          </a:p>
        </p:txBody>
      </p:sp>
    </p:spTree>
    <p:extLst>
      <p:ext uri="{BB962C8B-B14F-4D97-AF65-F5344CB8AC3E}">
        <p14:creationId xmlns:p14="http://schemas.microsoft.com/office/powerpoint/2010/main" val="16287572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28</a:t>
            </a:fld>
            <a:endParaRPr lang="zh-CN" altLang="en-US"/>
          </a:p>
        </p:txBody>
      </p:sp>
    </p:spTree>
    <p:extLst>
      <p:ext uri="{BB962C8B-B14F-4D97-AF65-F5344CB8AC3E}">
        <p14:creationId xmlns:p14="http://schemas.microsoft.com/office/powerpoint/2010/main" val="621259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29</a:t>
            </a:fld>
            <a:endParaRPr lang="zh-CN" altLang="en-US"/>
          </a:p>
        </p:txBody>
      </p:sp>
    </p:spTree>
    <p:extLst>
      <p:ext uri="{BB962C8B-B14F-4D97-AF65-F5344CB8AC3E}">
        <p14:creationId xmlns:p14="http://schemas.microsoft.com/office/powerpoint/2010/main" val="17248905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30</a:t>
            </a:fld>
            <a:endParaRPr lang="zh-CN" altLang="en-US"/>
          </a:p>
        </p:txBody>
      </p:sp>
    </p:spTree>
    <p:extLst>
      <p:ext uri="{BB962C8B-B14F-4D97-AF65-F5344CB8AC3E}">
        <p14:creationId xmlns:p14="http://schemas.microsoft.com/office/powerpoint/2010/main" val="2061329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31</a:t>
            </a:fld>
            <a:endParaRPr lang="zh-CN" altLang="en-US"/>
          </a:p>
        </p:txBody>
      </p:sp>
    </p:spTree>
    <p:extLst>
      <p:ext uri="{BB962C8B-B14F-4D97-AF65-F5344CB8AC3E}">
        <p14:creationId xmlns:p14="http://schemas.microsoft.com/office/powerpoint/2010/main" val="933757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a:t>
            </a:fld>
            <a:endParaRPr lang="zh-CN" altLang="en-US"/>
          </a:p>
        </p:txBody>
      </p:sp>
    </p:spTree>
    <p:extLst>
      <p:ext uri="{BB962C8B-B14F-4D97-AF65-F5344CB8AC3E}">
        <p14:creationId xmlns:p14="http://schemas.microsoft.com/office/powerpoint/2010/main" val="40301706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32</a:t>
            </a:fld>
            <a:endParaRPr lang="zh-CN" altLang="en-US"/>
          </a:p>
        </p:txBody>
      </p:sp>
    </p:spTree>
    <p:extLst>
      <p:ext uri="{BB962C8B-B14F-4D97-AF65-F5344CB8AC3E}">
        <p14:creationId xmlns:p14="http://schemas.microsoft.com/office/powerpoint/2010/main" val="3096676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33</a:t>
            </a:fld>
            <a:endParaRPr lang="zh-CN" altLang="en-US"/>
          </a:p>
        </p:txBody>
      </p:sp>
    </p:spTree>
    <p:extLst>
      <p:ext uri="{BB962C8B-B14F-4D97-AF65-F5344CB8AC3E}">
        <p14:creationId xmlns:p14="http://schemas.microsoft.com/office/powerpoint/2010/main" val="7106630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34</a:t>
            </a:fld>
            <a:endParaRPr lang="zh-CN" altLang="en-US"/>
          </a:p>
        </p:txBody>
      </p:sp>
    </p:spTree>
    <p:extLst>
      <p:ext uri="{BB962C8B-B14F-4D97-AF65-F5344CB8AC3E}">
        <p14:creationId xmlns:p14="http://schemas.microsoft.com/office/powerpoint/2010/main" val="6233120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35</a:t>
            </a:fld>
            <a:endParaRPr lang="zh-CN" altLang="en-US"/>
          </a:p>
        </p:txBody>
      </p:sp>
    </p:spTree>
    <p:extLst>
      <p:ext uri="{BB962C8B-B14F-4D97-AF65-F5344CB8AC3E}">
        <p14:creationId xmlns:p14="http://schemas.microsoft.com/office/powerpoint/2010/main" val="13761004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36</a:t>
            </a:fld>
            <a:endParaRPr lang="zh-CN" altLang="en-US"/>
          </a:p>
        </p:txBody>
      </p:sp>
    </p:spTree>
    <p:extLst>
      <p:ext uri="{BB962C8B-B14F-4D97-AF65-F5344CB8AC3E}">
        <p14:creationId xmlns:p14="http://schemas.microsoft.com/office/powerpoint/2010/main" val="7123843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37</a:t>
            </a:fld>
            <a:endParaRPr lang="zh-CN" altLang="en-US"/>
          </a:p>
        </p:txBody>
      </p:sp>
    </p:spTree>
    <p:extLst>
      <p:ext uri="{BB962C8B-B14F-4D97-AF65-F5344CB8AC3E}">
        <p14:creationId xmlns:p14="http://schemas.microsoft.com/office/powerpoint/2010/main" val="40732001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38</a:t>
            </a:fld>
            <a:endParaRPr lang="zh-CN" altLang="en-US"/>
          </a:p>
        </p:txBody>
      </p:sp>
    </p:spTree>
    <p:extLst>
      <p:ext uri="{BB962C8B-B14F-4D97-AF65-F5344CB8AC3E}">
        <p14:creationId xmlns:p14="http://schemas.microsoft.com/office/powerpoint/2010/main" val="277397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39</a:t>
            </a:fld>
            <a:endParaRPr lang="zh-CN" altLang="en-US"/>
          </a:p>
        </p:txBody>
      </p:sp>
    </p:spTree>
    <p:extLst>
      <p:ext uri="{BB962C8B-B14F-4D97-AF65-F5344CB8AC3E}">
        <p14:creationId xmlns:p14="http://schemas.microsoft.com/office/powerpoint/2010/main" val="37497098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40</a:t>
            </a:fld>
            <a:endParaRPr lang="zh-CN" altLang="en-US"/>
          </a:p>
        </p:txBody>
      </p:sp>
    </p:spTree>
    <p:extLst>
      <p:ext uri="{BB962C8B-B14F-4D97-AF65-F5344CB8AC3E}">
        <p14:creationId xmlns:p14="http://schemas.microsoft.com/office/powerpoint/2010/main" val="5199819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6</a:t>
            </a:fld>
            <a:endParaRPr lang="zh-CN" altLang="en-US"/>
          </a:p>
        </p:txBody>
      </p:sp>
    </p:spTree>
    <p:extLst>
      <p:ext uri="{BB962C8B-B14F-4D97-AF65-F5344CB8AC3E}">
        <p14:creationId xmlns:p14="http://schemas.microsoft.com/office/powerpoint/2010/main" val="4414239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7</a:t>
            </a:fld>
            <a:endParaRPr lang="zh-CN" altLang="en-US"/>
          </a:p>
        </p:txBody>
      </p:sp>
    </p:spTree>
    <p:extLst>
      <p:ext uri="{BB962C8B-B14F-4D97-AF65-F5344CB8AC3E}">
        <p14:creationId xmlns:p14="http://schemas.microsoft.com/office/powerpoint/2010/main" val="1606765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8</a:t>
            </a:fld>
            <a:endParaRPr lang="zh-CN" altLang="en-US"/>
          </a:p>
        </p:txBody>
      </p:sp>
    </p:spTree>
    <p:extLst>
      <p:ext uri="{BB962C8B-B14F-4D97-AF65-F5344CB8AC3E}">
        <p14:creationId xmlns:p14="http://schemas.microsoft.com/office/powerpoint/2010/main" val="47411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9</a:t>
            </a:fld>
            <a:endParaRPr lang="zh-CN" altLang="en-US"/>
          </a:p>
        </p:txBody>
      </p:sp>
    </p:spTree>
    <p:extLst>
      <p:ext uri="{BB962C8B-B14F-4D97-AF65-F5344CB8AC3E}">
        <p14:creationId xmlns:p14="http://schemas.microsoft.com/office/powerpoint/2010/main" val="29766188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10</a:t>
            </a:fld>
            <a:endParaRPr lang="zh-CN" altLang="en-US"/>
          </a:p>
        </p:txBody>
      </p:sp>
    </p:spTree>
    <p:extLst>
      <p:ext uri="{BB962C8B-B14F-4D97-AF65-F5344CB8AC3E}">
        <p14:creationId xmlns:p14="http://schemas.microsoft.com/office/powerpoint/2010/main" val="4188810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11</a:t>
            </a:fld>
            <a:endParaRPr lang="zh-CN" altLang="en-US"/>
          </a:p>
        </p:txBody>
      </p:sp>
    </p:spTree>
    <p:extLst>
      <p:ext uri="{BB962C8B-B14F-4D97-AF65-F5344CB8AC3E}">
        <p14:creationId xmlns:p14="http://schemas.microsoft.com/office/powerpoint/2010/main" val="53982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0FE-B781-4378-944C-D3B04E735F4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56452D-1DEE-400F-96B9-B09E09F8B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762293A-C2C5-4BB9-A883-E6B9BF0667C9}"/>
              </a:ext>
            </a:extLst>
          </p:cNvPr>
          <p:cNvSpPr>
            <a:spLocks noGrp="1"/>
          </p:cNvSpPr>
          <p:nvPr>
            <p:ph type="dt" sz="half" idx="10"/>
          </p:nvPr>
        </p:nvSpPr>
        <p:spPr/>
        <p:txBody>
          <a:bodyPr/>
          <a:lstStyle/>
          <a:p>
            <a:fld id="{81326C69-B41F-DE4C-831A-D8424F807BE8}"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406940F7-7498-4BFB-AFB3-C0AF839F8C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53C8B3-F993-4332-B46A-9B00F95A743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5253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A8E-5D00-4FC3-AC24-F4EBA716D7E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6614DB-70F3-4FA6-A222-BBC78850680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2D2868-7024-46FA-8F04-85EA4BD76D2A}"/>
              </a:ext>
            </a:extLst>
          </p:cNvPr>
          <p:cNvSpPr>
            <a:spLocks noGrp="1"/>
          </p:cNvSpPr>
          <p:nvPr>
            <p:ph type="dt" sz="half" idx="10"/>
          </p:nvPr>
        </p:nvSpPr>
        <p:spPr/>
        <p:txBody>
          <a:bodyPr/>
          <a:lstStyle/>
          <a:p>
            <a:fld id="{3F1C9FC8-DFFA-D24D-A5EF-CA258F7770D1}"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45EB2254-EA95-432A-AB45-8615B85E0B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99808E-3A5B-4873-A3F7-6A8F13AE9C9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6649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243C6-D4B0-4218-BBF1-EA913BD539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BFF55F7-6510-4623-B031-315D254625D0}"/>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F52C37F-CC0D-45C2-9AD0-A713A0DDD1AE}"/>
              </a:ext>
            </a:extLst>
          </p:cNvPr>
          <p:cNvSpPr>
            <a:spLocks noGrp="1"/>
          </p:cNvSpPr>
          <p:nvPr>
            <p:ph type="dt" sz="half" idx="10"/>
          </p:nvPr>
        </p:nvSpPr>
        <p:spPr/>
        <p:txBody>
          <a:bodyPr/>
          <a:lstStyle/>
          <a:p>
            <a:fld id="{EF24FFC3-274A-3F42-ACCA-D9B8A3B526D5}"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24C19251-BDA5-4367-8ACF-B73123513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A4F6C-5043-4B18-A1CE-B3627D1E0745}"/>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76019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2603-B35A-4F07-94B0-8AD1ED54F9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18E366-A888-4E64-984F-C5039D21210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801A1-2715-4191-91FA-567883D16568}"/>
              </a:ext>
            </a:extLst>
          </p:cNvPr>
          <p:cNvSpPr>
            <a:spLocks noGrp="1"/>
          </p:cNvSpPr>
          <p:nvPr>
            <p:ph type="dt" sz="half" idx="10"/>
          </p:nvPr>
        </p:nvSpPr>
        <p:spPr/>
        <p:txBody>
          <a:bodyPr/>
          <a:lstStyle/>
          <a:p>
            <a:fld id="{E5F3F249-BCCB-264D-B79F-54FC0AE338E6}"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2C7DF77C-62EB-44C1-8942-D5A5DF2BEF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D9B3688-A521-453D-B727-A1E0956BD620}"/>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7196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055-ED93-447F-9628-CAD56D0FED7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26E171-6D64-4867-A877-867325F34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43E95460-E60B-464E-AF4E-791B627473D3}"/>
              </a:ext>
            </a:extLst>
          </p:cNvPr>
          <p:cNvSpPr>
            <a:spLocks noGrp="1"/>
          </p:cNvSpPr>
          <p:nvPr>
            <p:ph type="dt" sz="half" idx="10"/>
          </p:nvPr>
        </p:nvSpPr>
        <p:spPr/>
        <p:txBody>
          <a:bodyPr/>
          <a:lstStyle/>
          <a:p>
            <a:fld id="{CA58BB3E-A6F4-1C4A-9F3A-D1DAE292F78C}"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948B7008-458B-4521-A32F-32DD65BD98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A1E32E-4C89-4BEF-8EC3-D6E3B2A6391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8796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88EC-C586-4D0F-AEA7-84F5443458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21E2E4-E2A7-4D70-A553-241D9982173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294E4DE-ECD2-4133-981F-855ADC14079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C157344-27F4-47C6-B3F5-27B1593708D1}"/>
              </a:ext>
            </a:extLst>
          </p:cNvPr>
          <p:cNvSpPr>
            <a:spLocks noGrp="1"/>
          </p:cNvSpPr>
          <p:nvPr>
            <p:ph type="dt" sz="half" idx="10"/>
          </p:nvPr>
        </p:nvSpPr>
        <p:spPr/>
        <p:txBody>
          <a:bodyPr/>
          <a:lstStyle/>
          <a:p>
            <a:fld id="{ED68810C-070C-154B-89F1-BE01C97A055E}" type="datetime1">
              <a:rPr lang="en-HK" altLang="zh-CN" smtClean="0"/>
              <a:t>25/3/2025</a:t>
            </a:fld>
            <a:endParaRPr lang="zh-CN" altLang="en-US"/>
          </a:p>
        </p:txBody>
      </p:sp>
      <p:sp>
        <p:nvSpPr>
          <p:cNvPr id="6" name="Footer Placeholder 5">
            <a:extLst>
              <a:ext uri="{FF2B5EF4-FFF2-40B4-BE49-F238E27FC236}">
                <a16:creationId xmlns:a16="http://schemas.microsoft.com/office/drawing/2014/main" id="{F98FD620-D6BD-4C77-940B-AE9F61D1C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597AE4-29A3-438F-8EF2-B938BEC5E909}"/>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09958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5B88-4B36-4E33-9B19-4E8D4AF002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AFC41E-A8B4-4A62-9D56-2A414441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0FF84A1C-B690-44BE-80D6-92141EDD2BA5}"/>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8B3F662-203C-4C20-9585-7B4369FE0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5E5897E4-D7EB-4A22-B0D7-DBFBAC38B18A}"/>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59E2C6F-8AAD-48B6-AB18-BA57B797E019}"/>
              </a:ext>
            </a:extLst>
          </p:cNvPr>
          <p:cNvSpPr>
            <a:spLocks noGrp="1"/>
          </p:cNvSpPr>
          <p:nvPr>
            <p:ph type="dt" sz="half" idx="10"/>
          </p:nvPr>
        </p:nvSpPr>
        <p:spPr/>
        <p:txBody>
          <a:bodyPr/>
          <a:lstStyle/>
          <a:p>
            <a:fld id="{2EBA9C1C-1D56-CD44-9054-E837D0D78C1E}" type="datetime1">
              <a:rPr lang="en-HK" altLang="zh-CN" smtClean="0"/>
              <a:t>25/3/2025</a:t>
            </a:fld>
            <a:endParaRPr lang="zh-CN" altLang="en-US"/>
          </a:p>
        </p:txBody>
      </p:sp>
      <p:sp>
        <p:nvSpPr>
          <p:cNvPr id="8" name="Footer Placeholder 7">
            <a:extLst>
              <a:ext uri="{FF2B5EF4-FFF2-40B4-BE49-F238E27FC236}">
                <a16:creationId xmlns:a16="http://schemas.microsoft.com/office/drawing/2014/main" id="{EC227110-7CA8-4B05-A133-EDD06C61256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9792743-316F-4388-AA91-1AF883943D8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45797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DD60-260E-49DC-8091-1B9D777A9C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E24339-34C4-4C0A-BC8A-1EE405BC9B6F}"/>
              </a:ext>
            </a:extLst>
          </p:cNvPr>
          <p:cNvSpPr>
            <a:spLocks noGrp="1"/>
          </p:cNvSpPr>
          <p:nvPr>
            <p:ph type="dt" sz="half" idx="10"/>
          </p:nvPr>
        </p:nvSpPr>
        <p:spPr/>
        <p:txBody>
          <a:bodyPr/>
          <a:lstStyle/>
          <a:p>
            <a:fld id="{AC09E52F-874B-E945-BA0F-C6DF982FC1FF}" type="datetime1">
              <a:rPr lang="en-HK" altLang="zh-CN" smtClean="0"/>
              <a:t>25/3/2025</a:t>
            </a:fld>
            <a:endParaRPr lang="zh-CN" altLang="en-US"/>
          </a:p>
        </p:txBody>
      </p:sp>
      <p:sp>
        <p:nvSpPr>
          <p:cNvPr id="4" name="Footer Placeholder 3">
            <a:extLst>
              <a:ext uri="{FF2B5EF4-FFF2-40B4-BE49-F238E27FC236}">
                <a16:creationId xmlns:a16="http://schemas.microsoft.com/office/drawing/2014/main" id="{825D35FB-7315-4603-8388-2EF0857213A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F524924-7ABB-4D96-9737-CE1ADC0E6E2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677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64B64-033D-45D3-86F9-6EABFD214EA1}"/>
              </a:ext>
            </a:extLst>
          </p:cNvPr>
          <p:cNvSpPr>
            <a:spLocks noGrp="1"/>
          </p:cNvSpPr>
          <p:nvPr>
            <p:ph type="dt" sz="half" idx="10"/>
          </p:nvPr>
        </p:nvSpPr>
        <p:spPr/>
        <p:txBody>
          <a:bodyPr/>
          <a:lstStyle/>
          <a:p>
            <a:fld id="{7558CEE6-F26E-8646-A0B2-2DD122CBF1F6}" type="datetime1">
              <a:rPr lang="en-HK" altLang="zh-CN" smtClean="0"/>
              <a:t>25/3/2025</a:t>
            </a:fld>
            <a:endParaRPr lang="zh-CN" altLang="en-US"/>
          </a:p>
        </p:txBody>
      </p:sp>
      <p:sp>
        <p:nvSpPr>
          <p:cNvPr id="3" name="Footer Placeholder 2">
            <a:extLst>
              <a:ext uri="{FF2B5EF4-FFF2-40B4-BE49-F238E27FC236}">
                <a16:creationId xmlns:a16="http://schemas.microsoft.com/office/drawing/2014/main" id="{F7E673F4-2AD0-4362-A7E5-390B0AFD5F3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C5A7884-93DA-4F12-83A0-8553A043F634}"/>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137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21C-A920-41B1-807D-7BFCCFBEED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35243A-20B0-4A08-A996-C12E4B753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E08AAD3-5D8A-4E47-A380-3F883B9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E38E3FA6-52C8-452D-8A87-3E698D4DA58C}"/>
              </a:ext>
            </a:extLst>
          </p:cNvPr>
          <p:cNvSpPr>
            <a:spLocks noGrp="1"/>
          </p:cNvSpPr>
          <p:nvPr>
            <p:ph type="dt" sz="half" idx="10"/>
          </p:nvPr>
        </p:nvSpPr>
        <p:spPr/>
        <p:txBody>
          <a:bodyPr/>
          <a:lstStyle/>
          <a:p>
            <a:fld id="{7B674A5A-79DC-264C-8936-9EB0440990D8}" type="datetime1">
              <a:rPr lang="en-HK" altLang="zh-CN" smtClean="0"/>
              <a:t>25/3/2025</a:t>
            </a:fld>
            <a:endParaRPr lang="zh-CN" altLang="en-US"/>
          </a:p>
        </p:txBody>
      </p:sp>
      <p:sp>
        <p:nvSpPr>
          <p:cNvPr id="6" name="Footer Placeholder 5">
            <a:extLst>
              <a:ext uri="{FF2B5EF4-FFF2-40B4-BE49-F238E27FC236}">
                <a16:creationId xmlns:a16="http://schemas.microsoft.com/office/drawing/2014/main" id="{AF2D58BE-B10A-4F7D-99E3-4CDB14138E0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0835C5A-2E0F-44B5-8DDD-52917A274F8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8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782-85AB-408E-9AF8-07C97FECABE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4D16AA5-A0B5-473C-BAE2-E30D9E1CD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8CB4CA1-13DF-467A-95E9-AC101019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253D255D-BCC1-4873-AB95-28FE0AD32DC4}"/>
              </a:ext>
            </a:extLst>
          </p:cNvPr>
          <p:cNvSpPr>
            <a:spLocks noGrp="1"/>
          </p:cNvSpPr>
          <p:nvPr>
            <p:ph type="dt" sz="half" idx="10"/>
          </p:nvPr>
        </p:nvSpPr>
        <p:spPr/>
        <p:txBody>
          <a:bodyPr/>
          <a:lstStyle/>
          <a:p>
            <a:fld id="{B33A183F-801F-D441-8BF0-5CF91C8E5B88}" type="datetime1">
              <a:rPr lang="en-HK" altLang="zh-CN" smtClean="0"/>
              <a:t>25/3/2025</a:t>
            </a:fld>
            <a:endParaRPr lang="zh-CN" altLang="en-US"/>
          </a:p>
        </p:txBody>
      </p:sp>
      <p:sp>
        <p:nvSpPr>
          <p:cNvPr id="6" name="Footer Placeholder 5">
            <a:extLst>
              <a:ext uri="{FF2B5EF4-FFF2-40B4-BE49-F238E27FC236}">
                <a16:creationId xmlns:a16="http://schemas.microsoft.com/office/drawing/2014/main" id="{664E35F2-5F6C-4D66-B93D-6305A8B1C7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6B9EFF-BDB9-4404-835D-A306334C9E7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39095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76AC0-494D-4D6E-BD1A-E98E0722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CF037DE-441D-41E1-8FF4-732CD25A1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8DB3D9-A235-43FB-9520-EA122A62E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5F671-E5E7-AD47-ACB6-BBD819737037}" type="datetime1">
              <a:rPr lang="en-HK" altLang="zh-CN" smtClean="0"/>
              <a:t>25/3/2025</a:t>
            </a:fld>
            <a:endParaRPr lang="zh-CN" altLang="en-US"/>
          </a:p>
        </p:txBody>
      </p:sp>
      <p:sp>
        <p:nvSpPr>
          <p:cNvPr id="5" name="Footer Placeholder 4">
            <a:extLst>
              <a:ext uri="{FF2B5EF4-FFF2-40B4-BE49-F238E27FC236}">
                <a16:creationId xmlns:a16="http://schemas.microsoft.com/office/drawing/2014/main" id="{2F4A2C8B-2C07-4C5A-A6F8-5B8362DBD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F586AA2-29F1-442C-A419-5C4CD820C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58959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em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3.jpeg"/><Relationship Id="rId4" Type="http://schemas.openxmlformats.org/officeDocument/2006/relationships/image" Target="../media/image5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ta Engineering - Napa Analytics">
            <a:extLst>
              <a:ext uri="{FF2B5EF4-FFF2-40B4-BE49-F238E27FC236}">
                <a16:creationId xmlns:a16="http://schemas.microsoft.com/office/drawing/2014/main" id="{74AAECEA-EF0E-1849-93C8-252DCFA953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230"/>
            <a:ext cx="6236380" cy="223551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24D2E-C270-4409-ABCA-86CF844ABA26}"/>
              </a:ext>
            </a:extLst>
          </p:cNvPr>
          <p:cNvSpPr>
            <a:spLocks noGrp="1"/>
          </p:cNvSpPr>
          <p:nvPr>
            <p:ph type="ctrTitle"/>
          </p:nvPr>
        </p:nvSpPr>
        <p:spPr>
          <a:xfrm>
            <a:off x="703276" y="2195418"/>
            <a:ext cx="10707149" cy="2467163"/>
          </a:xfrm>
        </p:spPr>
        <p:txBody>
          <a:bodyPr>
            <a:normAutofit/>
          </a:bodyPr>
          <a:lstStyle/>
          <a:p>
            <a:pPr>
              <a:lnSpc>
                <a:spcPct val="150000"/>
              </a:lnSpc>
              <a:spcBef>
                <a:spcPts val="0"/>
              </a:spcBef>
            </a:pPr>
            <a:r>
              <a:rPr lang="en-US" altLang="zh-CN" sz="5300" b="1" dirty="0">
                <a:latin typeface="Calibri" panose="020F0502020204030204" pitchFamily="34" charset="0"/>
                <a:cs typeface="Calibri" panose="020F0502020204030204" pitchFamily="34" charset="0"/>
              </a:rPr>
              <a:t>Lecture 9: </a:t>
            </a:r>
            <a:br>
              <a:rPr lang="en-US" altLang="zh-CN" sz="5300" b="1" dirty="0">
                <a:latin typeface="Calibri" panose="020F0502020204030204" pitchFamily="34" charset="0"/>
                <a:cs typeface="Calibri" panose="020F0502020204030204" pitchFamily="34" charset="0"/>
              </a:rPr>
            </a:br>
            <a:r>
              <a:rPr lang="en-US" altLang="zh-CN" sz="5300" b="1" dirty="0">
                <a:latin typeface="Calibri" panose="020F0502020204030204" pitchFamily="34" charset="0"/>
                <a:cs typeface="Calibri" panose="020F0502020204030204" pitchFamily="34" charset="0"/>
              </a:rPr>
              <a:t>Data Management</a:t>
            </a:r>
            <a:endParaRPr lang="en-US" altLang="zh-CN"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FAF844A-ADBA-4BC6-995F-9F32D87144BE}"/>
              </a:ext>
            </a:extLst>
          </p:cNvPr>
          <p:cNvSpPr>
            <a:spLocks noGrp="1"/>
          </p:cNvSpPr>
          <p:nvPr>
            <p:ph type="subTitle" idx="1"/>
          </p:nvPr>
        </p:nvSpPr>
        <p:spPr>
          <a:xfrm>
            <a:off x="1484851" y="5136778"/>
            <a:ext cx="9144000" cy="1655762"/>
          </a:xfrm>
        </p:spPr>
        <p:txBody>
          <a:bodyPr/>
          <a:lstStyle/>
          <a:p>
            <a:r>
              <a:rPr lang="en-US" altLang="zh-CN" dirty="0">
                <a:latin typeface="Calibri" panose="020F0502020204030204" pitchFamily="34" charset="0"/>
                <a:cs typeface="Calibri" panose="020F0502020204030204" pitchFamily="34" charset="0"/>
              </a:rPr>
              <a:t>CS5481 Data Engineering</a:t>
            </a:r>
          </a:p>
          <a:p>
            <a:r>
              <a:rPr lang="en-US" altLang="zh-CN" dirty="0">
                <a:latin typeface="Calibri" panose="020F0502020204030204" pitchFamily="34" charset="0"/>
                <a:cs typeface="Calibri" panose="020F0502020204030204" pitchFamily="34" charset="0"/>
              </a:rPr>
              <a:t>Instructor: Yifan Zhang</a:t>
            </a:r>
          </a:p>
        </p:txBody>
      </p:sp>
      <p:sp>
        <p:nvSpPr>
          <p:cNvPr id="4" name="Right Triangle 3">
            <a:extLst>
              <a:ext uri="{FF2B5EF4-FFF2-40B4-BE49-F238E27FC236}">
                <a16:creationId xmlns:a16="http://schemas.microsoft.com/office/drawing/2014/main" id="{4927037D-C43C-4544-AD31-63C241FD2AF4}"/>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Picture 4" descr="Logo of City University of Hong Kong .svg">
            <a:extLst>
              <a:ext uri="{FF2B5EF4-FFF2-40B4-BE49-F238E27FC236}">
                <a16:creationId xmlns:a16="http://schemas.microsoft.com/office/drawing/2014/main" id="{528E3A97-A838-403D-82D0-0F5583123E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4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Profiling Dashboard Of Gender And Age Demographics | Presentation  Graphics | Presentation PowerPoint Example | Slide Templates">
            <a:extLst>
              <a:ext uri="{FF2B5EF4-FFF2-40B4-BE49-F238E27FC236}">
                <a16:creationId xmlns:a16="http://schemas.microsoft.com/office/drawing/2014/main" id="{D1701C32-DEAD-97B5-F5E0-9FA48A6FE9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135"/>
          <a:stretch/>
        </p:blipFill>
        <p:spPr bwMode="auto">
          <a:xfrm>
            <a:off x="4755413" y="2847372"/>
            <a:ext cx="7437551" cy="401062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b="1" dirty="0">
                <a:latin typeface="Calibri" panose="020F0502020204030204" pitchFamily="34" charset="0"/>
                <a:cs typeface="Calibri" panose="020F0502020204030204" pitchFamily="34" charset="0"/>
              </a:rPr>
              <a:t>Data profiling </a:t>
            </a:r>
            <a:r>
              <a:rPr lang="en-US" altLang="en-US" dirty="0">
                <a:latin typeface="Calibri" panose="020F0502020204030204" pitchFamily="34" charset="0"/>
                <a:cs typeface="Calibri" panose="020F0502020204030204" pitchFamily="34" charset="0"/>
              </a:rPr>
              <a:t>- the process of </a:t>
            </a:r>
            <a:r>
              <a:rPr lang="en-US" altLang="en-US" dirty="0">
                <a:solidFill>
                  <a:srgbClr val="FF0000"/>
                </a:solidFill>
                <a:latin typeface="Calibri" panose="020F0502020204030204" pitchFamily="34" charset="0"/>
                <a:cs typeface="Calibri" panose="020F0502020204030204" pitchFamily="34" charset="0"/>
              </a:rPr>
              <a:t>examining, analyzing, and creating useful summaries of data</a:t>
            </a:r>
            <a:r>
              <a:rPr lang="en-US" altLang="en-US" dirty="0">
                <a:latin typeface="Calibri" panose="020F0502020204030204" pitchFamily="34" charset="0"/>
                <a:cs typeface="Calibri" panose="020F0502020204030204" pitchFamily="34" charset="0"/>
              </a:rPr>
              <a:t>.</a:t>
            </a:r>
          </a:p>
          <a:p>
            <a:pPr lvl="1">
              <a:lnSpc>
                <a:spcPct val="100000"/>
              </a:lnSpc>
            </a:pPr>
            <a:r>
              <a:rPr lang="en-US" altLang="en-US" dirty="0">
                <a:latin typeface="Calibri" panose="020F0502020204030204" pitchFamily="34" charset="0"/>
                <a:cs typeface="Calibri" panose="020F0502020204030204" pitchFamily="34" charset="0"/>
              </a:rPr>
              <a:t>The first step in the data quality improvement process is understanding your data. </a:t>
            </a:r>
          </a:p>
          <a:p>
            <a:pPr lvl="1">
              <a:lnSpc>
                <a:spcPct val="100000"/>
              </a:lnSpc>
            </a:pPr>
            <a:r>
              <a:rPr lang="en-US" altLang="en-US" dirty="0">
                <a:latin typeface="Calibri" panose="020F0502020204030204" pitchFamily="34" charset="0"/>
                <a:cs typeface="Calibri" panose="020F0502020204030204" pitchFamily="34" charset="0"/>
              </a:rPr>
              <a:t>Data profiling is the initial assessment of the current state of the data sets. </a:t>
            </a:r>
          </a:p>
        </p:txBody>
      </p:sp>
      <p:pic>
        <p:nvPicPr>
          <p:cNvPr id="4100" name="Picture 4" descr="Overview of Visual Profiling">
            <a:extLst>
              <a:ext uri="{FF2B5EF4-FFF2-40B4-BE49-F238E27FC236}">
                <a16:creationId xmlns:a16="http://schemas.microsoft.com/office/drawing/2014/main" id="{FA47EF1A-3C8F-EB89-5C41-4F78420D95F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361" r="52138"/>
          <a:stretch/>
        </p:blipFill>
        <p:spPr bwMode="auto">
          <a:xfrm>
            <a:off x="142575" y="3316645"/>
            <a:ext cx="3545765" cy="2668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F9B647B-419E-36A4-82CD-C90B11D5A1D5}"/>
              </a:ext>
            </a:extLst>
          </p:cNvPr>
          <p:cNvSpPr txBox="1"/>
          <p:nvPr/>
        </p:nvSpPr>
        <p:spPr>
          <a:xfrm>
            <a:off x="949124" y="6051061"/>
            <a:ext cx="1542974" cy="369332"/>
          </a:xfrm>
          <a:prstGeom prst="rect">
            <a:avLst/>
          </a:prstGeom>
          <a:noFill/>
        </p:spPr>
        <p:txBody>
          <a:bodyPr wrap="square">
            <a:spAutoFit/>
          </a:bodyPr>
          <a:lstStyle/>
          <a:p>
            <a:r>
              <a:rPr lang="en-US" altLang="en-US" dirty="0">
                <a:latin typeface="Calibri" panose="020F0502020204030204" pitchFamily="34" charset="0"/>
                <a:cs typeface="Calibri" panose="020F0502020204030204" pitchFamily="34" charset="0"/>
              </a:rPr>
              <a:t>Original data</a:t>
            </a:r>
            <a:endParaRPr lang="en-US" dirty="0"/>
          </a:p>
        </p:txBody>
      </p:sp>
      <p:sp>
        <p:nvSpPr>
          <p:cNvPr id="7" name="Right Arrow 6">
            <a:extLst>
              <a:ext uri="{FF2B5EF4-FFF2-40B4-BE49-F238E27FC236}">
                <a16:creationId xmlns:a16="http://schemas.microsoft.com/office/drawing/2014/main" id="{89FAC95C-CB06-654D-FD13-2F47A390F13D}"/>
              </a:ext>
            </a:extLst>
          </p:cNvPr>
          <p:cNvSpPr/>
          <p:nvPr/>
        </p:nvSpPr>
        <p:spPr>
          <a:xfrm>
            <a:off x="4143737" y="4687747"/>
            <a:ext cx="497711" cy="4398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4858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mmon Problems, Common Data Model Solutions: Evidence Generation for  Health Technology Assessment | SpringerLink">
            <a:extLst>
              <a:ext uri="{FF2B5EF4-FFF2-40B4-BE49-F238E27FC236}">
                <a16:creationId xmlns:a16="http://schemas.microsoft.com/office/drawing/2014/main" id="{A9CB49E3-B530-0B7B-4B67-694EB7E5BB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41" y="1116815"/>
            <a:ext cx="6324559" cy="497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469005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Data Standardization </a:t>
            </a:r>
            <a:r>
              <a:rPr lang="en-US" altLang="en-US" sz="3200" dirty="0">
                <a:latin typeface="Calibri" panose="020F0502020204030204" pitchFamily="34" charset="0"/>
                <a:cs typeface="Calibri" panose="020F0502020204030204" pitchFamily="34" charset="0"/>
              </a:rPr>
              <a:t>- disparate data sets are conformed to a common data format.</a:t>
            </a:r>
          </a:p>
          <a:p>
            <a:pPr marL="0" indent="0">
              <a:lnSpc>
                <a:spcPct val="100000"/>
              </a:lnSpc>
              <a:buNone/>
            </a:pPr>
            <a:r>
              <a:rPr lang="en-US" altLang="en-US" sz="3200" dirty="0">
                <a:latin typeface="Calibri" panose="020F0502020204030204" pitchFamily="34" charset="0"/>
                <a:cs typeface="Calibri" panose="020F0502020204030204" pitchFamily="34" charset="0"/>
              </a:rPr>
              <a:t>  A set of rules and designs.</a:t>
            </a:r>
          </a:p>
        </p:txBody>
      </p:sp>
      <p:sp>
        <p:nvSpPr>
          <p:cNvPr id="4" name="TextBox 3">
            <a:extLst>
              <a:ext uri="{FF2B5EF4-FFF2-40B4-BE49-F238E27FC236}">
                <a16:creationId xmlns:a16="http://schemas.microsoft.com/office/drawing/2014/main" id="{8673870D-78FB-A8BA-0A53-D448D91526C3}"/>
              </a:ext>
            </a:extLst>
          </p:cNvPr>
          <p:cNvSpPr txBox="1"/>
          <p:nvPr/>
        </p:nvSpPr>
        <p:spPr>
          <a:xfrm>
            <a:off x="6766867" y="6093366"/>
            <a:ext cx="4946713"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A healthcare domain data standardization example</a:t>
            </a:r>
            <a:endParaRPr lang="en-US" dirty="0"/>
          </a:p>
        </p:txBody>
      </p:sp>
    </p:spTree>
    <p:extLst>
      <p:ext uri="{BB962C8B-B14F-4D97-AF65-F5344CB8AC3E}">
        <p14:creationId xmlns:p14="http://schemas.microsoft.com/office/powerpoint/2010/main" val="161749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(4)</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Geocoding</a:t>
            </a:r>
            <a:r>
              <a:rPr lang="en-US" altLang="en-US" sz="3200" dirty="0">
                <a:latin typeface="Calibri" panose="020F0502020204030204" pitchFamily="34" charset="0"/>
                <a:cs typeface="Calibri" panose="020F0502020204030204" pitchFamily="34" charset="0"/>
              </a:rPr>
              <a:t> - The description of a location is transformed into coordinates that conform to U.S. and worldwide geographic standards.</a:t>
            </a:r>
          </a:p>
        </p:txBody>
      </p:sp>
      <p:pic>
        <p:nvPicPr>
          <p:cNvPr id="6146" name="Picture 2" descr="What is geocoding and how can it help sell products">
            <a:extLst>
              <a:ext uri="{FF2B5EF4-FFF2-40B4-BE49-F238E27FC236}">
                <a16:creationId xmlns:a16="http://schemas.microsoft.com/office/drawing/2014/main" id="{A5686587-C939-F6C7-E1A2-C075D1FC28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3053" y="2122813"/>
            <a:ext cx="7340600" cy="4442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532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What is Data Matching? Data Matching Solutions | Experian">
            <a:extLst>
              <a:ext uri="{FF2B5EF4-FFF2-40B4-BE49-F238E27FC236}">
                <a16:creationId xmlns:a16="http://schemas.microsoft.com/office/drawing/2014/main" id="{4DD1C37D-6C1C-C8C2-57AA-78CC24B16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950" y="1298777"/>
            <a:ext cx="4254500" cy="4368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(5)</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7074443"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Matching or Linking </a:t>
            </a:r>
            <a:r>
              <a:rPr lang="en-US" altLang="en-US" sz="3200" dirty="0">
                <a:latin typeface="Calibri" panose="020F0502020204030204" pitchFamily="34" charset="0"/>
                <a:cs typeface="Calibri" panose="020F0502020204030204" pitchFamily="34" charset="0"/>
              </a:rPr>
              <a:t>- </a:t>
            </a:r>
            <a:r>
              <a:rPr lang="en-US" altLang="en-US" sz="3200" dirty="0">
                <a:solidFill>
                  <a:srgbClr val="FF0000"/>
                </a:solidFill>
                <a:latin typeface="Calibri" panose="020F0502020204030204" pitchFamily="34" charset="0"/>
                <a:cs typeface="Calibri" panose="020F0502020204030204" pitchFamily="34" charset="0"/>
              </a:rPr>
              <a:t>identifies and merges matching pieces </a:t>
            </a:r>
            <a:r>
              <a:rPr lang="en-US" altLang="en-US" sz="3200" dirty="0">
                <a:latin typeface="Calibri" panose="020F0502020204030204" pitchFamily="34" charset="0"/>
                <a:cs typeface="Calibri" panose="020F0502020204030204" pitchFamily="34" charset="0"/>
              </a:rPr>
              <a:t>of information in big data sets. Finding records in a data set that </a:t>
            </a:r>
            <a:r>
              <a:rPr lang="en-US" altLang="en-US" sz="3200" dirty="0">
                <a:solidFill>
                  <a:srgbClr val="FF0000"/>
                </a:solidFill>
                <a:latin typeface="Calibri" panose="020F0502020204030204" pitchFamily="34" charset="0"/>
                <a:cs typeface="Calibri" panose="020F0502020204030204" pitchFamily="34" charset="0"/>
              </a:rPr>
              <a:t>refer to the same entity across different data sources </a:t>
            </a:r>
            <a:r>
              <a:rPr lang="en-US" altLang="en-US" sz="3200" dirty="0">
                <a:latin typeface="Calibri" panose="020F0502020204030204" pitchFamily="34" charset="0"/>
                <a:cs typeface="Calibri" panose="020F0502020204030204" pitchFamily="34" charset="0"/>
              </a:rPr>
              <a:t>(e.g., data files, books, websites, and databases)</a:t>
            </a:r>
          </a:p>
        </p:txBody>
      </p:sp>
    </p:spTree>
    <p:extLst>
      <p:ext uri="{BB962C8B-B14F-4D97-AF65-F5344CB8AC3E}">
        <p14:creationId xmlns:p14="http://schemas.microsoft.com/office/powerpoint/2010/main" val="57165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Monitoring Data Quality Trends with Cloud Dataprep and Data Studio -  Trifacta">
            <a:extLst>
              <a:ext uri="{FF2B5EF4-FFF2-40B4-BE49-F238E27FC236}">
                <a16:creationId xmlns:a16="http://schemas.microsoft.com/office/drawing/2014/main" id="{336159F0-FD00-B234-EFC5-D1292E9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1119" y="3318255"/>
            <a:ext cx="5768051" cy="302447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(6)</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Data quality monitoring </a:t>
            </a:r>
            <a:r>
              <a:rPr lang="en-US" altLang="en-US" sz="3200" dirty="0">
                <a:latin typeface="Calibri" panose="020F0502020204030204" pitchFamily="34" charset="0"/>
                <a:cs typeface="Calibri" panose="020F0502020204030204" pitchFamily="34" charset="0"/>
              </a:rPr>
              <a:t>- </a:t>
            </a:r>
            <a:r>
              <a:rPr lang="en-US" altLang="en-US" sz="3200" dirty="0">
                <a:solidFill>
                  <a:srgbClr val="FF0000"/>
                </a:solidFill>
                <a:latin typeface="Calibri" panose="020F0502020204030204" pitchFamily="34" charset="0"/>
                <a:cs typeface="Calibri" panose="020F0502020204030204" pitchFamily="34" charset="0"/>
              </a:rPr>
              <a:t>frequent data quality checks </a:t>
            </a:r>
            <a:r>
              <a:rPr lang="en-US" altLang="en-US" sz="3200" dirty="0">
                <a:latin typeface="Calibri" panose="020F0502020204030204" pitchFamily="34" charset="0"/>
                <a:cs typeface="Calibri" panose="020F0502020204030204" pitchFamily="34" charset="0"/>
              </a:rPr>
              <a:t>are essential. Data quality software in combination with machine learning can </a:t>
            </a:r>
            <a:r>
              <a:rPr lang="en-US" altLang="en-US" sz="3200" dirty="0">
                <a:solidFill>
                  <a:srgbClr val="FF0000"/>
                </a:solidFill>
                <a:latin typeface="Calibri" panose="020F0502020204030204" pitchFamily="34" charset="0"/>
                <a:cs typeface="Calibri" panose="020F0502020204030204" pitchFamily="34" charset="0"/>
              </a:rPr>
              <a:t>automatically detect, report, and correct data variations </a:t>
            </a:r>
            <a:r>
              <a:rPr lang="en-US" altLang="en-US" sz="3200" dirty="0">
                <a:latin typeface="Calibri" panose="020F0502020204030204" pitchFamily="34" charset="0"/>
                <a:cs typeface="Calibri" panose="020F0502020204030204" pitchFamily="34" charset="0"/>
              </a:rPr>
              <a:t>based on predefined business rules and parameters. </a:t>
            </a:r>
          </a:p>
        </p:txBody>
      </p:sp>
      <p:pic>
        <p:nvPicPr>
          <p:cNvPr id="4" name="Picture 3">
            <a:extLst>
              <a:ext uri="{FF2B5EF4-FFF2-40B4-BE49-F238E27FC236}">
                <a16:creationId xmlns:a16="http://schemas.microsoft.com/office/drawing/2014/main" id="{22CA818D-6D8F-1CC5-BF30-CE0C1342E517}"/>
              </a:ext>
            </a:extLst>
          </p:cNvPr>
          <p:cNvPicPr>
            <a:picLocks noChangeAspect="1"/>
          </p:cNvPicPr>
          <p:nvPr/>
        </p:nvPicPr>
        <p:blipFill>
          <a:blip r:embed="rId4"/>
          <a:stretch>
            <a:fillRect/>
          </a:stretch>
        </p:blipFill>
        <p:spPr>
          <a:xfrm>
            <a:off x="162830" y="3240911"/>
            <a:ext cx="6044030" cy="3179160"/>
          </a:xfrm>
          <a:prstGeom prst="rect">
            <a:avLst/>
          </a:prstGeom>
        </p:spPr>
      </p:pic>
    </p:spTree>
    <p:extLst>
      <p:ext uri="{BB962C8B-B14F-4D97-AF65-F5344CB8AC3E}">
        <p14:creationId xmlns:p14="http://schemas.microsoft.com/office/powerpoint/2010/main" val="29879427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(7)</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3200" b="1" dirty="0">
                <a:latin typeface="Calibri" panose="020F0502020204030204" pitchFamily="34" charset="0"/>
                <a:cs typeface="Calibri" panose="020F0502020204030204" pitchFamily="34" charset="0"/>
              </a:rPr>
              <a:t>Batch and Real time </a:t>
            </a:r>
            <a:r>
              <a:rPr lang="en-US" altLang="en-US" sz="3200" dirty="0">
                <a:latin typeface="Calibri" panose="020F0502020204030204" pitchFamily="34" charset="0"/>
                <a:cs typeface="Calibri" panose="020F0502020204030204" pitchFamily="34" charset="0"/>
              </a:rPr>
              <a:t>- Once the data is initially cleansed, an effective data quality framework should be able to deploy the same rules and processes across all applications and data types at scale over time.</a:t>
            </a:r>
          </a:p>
        </p:txBody>
      </p:sp>
      <p:pic>
        <p:nvPicPr>
          <p:cNvPr id="9218" name="Picture 2" descr="Batch processing Vs Stream processing">
            <a:extLst>
              <a:ext uri="{FF2B5EF4-FFF2-40B4-BE49-F238E27FC236}">
                <a16:creationId xmlns:a16="http://schemas.microsoft.com/office/drawing/2014/main" id="{E0B81F36-6B8A-99A9-9B75-0B37593959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872"/>
          <a:stretch/>
        </p:blipFill>
        <p:spPr bwMode="auto">
          <a:xfrm>
            <a:off x="2223803" y="2971928"/>
            <a:ext cx="8137003" cy="3593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0340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What is data security?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00980"/>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b="1" dirty="0">
                <a:latin typeface="Calibri" panose="020F0502020204030204" pitchFamily="34" charset="0"/>
                <a:cs typeface="Calibri" panose="020F0502020204030204" pitchFamily="34" charset="0"/>
              </a:rPr>
              <a:t>Data security is the process </a:t>
            </a:r>
            <a:r>
              <a:rPr lang="en-US" altLang="en-US" dirty="0">
                <a:latin typeface="Calibri" panose="020F0502020204030204" pitchFamily="34" charset="0"/>
                <a:cs typeface="Calibri" panose="020F0502020204030204" pitchFamily="34" charset="0"/>
              </a:rPr>
              <a:t>of </a:t>
            </a:r>
            <a:r>
              <a:rPr lang="en-US" altLang="en-US" dirty="0">
                <a:solidFill>
                  <a:srgbClr val="FF0000"/>
                </a:solidFill>
                <a:latin typeface="Calibri" panose="020F0502020204030204" pitchFamily="34" charset="0"/>
                <a:cs typeface="Calibri" panose="020F0502020204030204" pitchFamily="34" charset="0"/>
              </a:rPr>
              <a:t>safeguarding digital information throughout its entire life cycle</a:t>
            </a:r>
            <a:r>
              <a:rPr lang="en-US" altLang="en-US" dirty="0">
                <a:latin typeface="Calibri" panose="020F0502020204030204" pitchFamily="34" charset="0"/>
                <a:cs typeface="Calibri" panose="020F0502020204030204" pitchFamily="34" charset="0"/>
              </a:rPr>
              <a:t> to protect it from </a:t>
            </a:r>
            <a:r>
              <a:rPr lang="en-US" altLang="en-US" dirty="0">
                <a:solidFill>
                  <a:srgbClr val="FF0000"/>
                </a:solidFill>
                <a:latin typeface="Calibri" panose="020F0502020204030204" pitchFamily="34" charset="0"/>
                <a:cs typeface="Calibri" panose="020F0502020204030204" pitchFamily="34" charset="0"/>
              </a:rPr>
              <a:t>corruption, theft, or unauthorized access</a:t>
            </a:r>
            <a:r>
              <a:rPr lang="en-US" altLang="en-US" dirty="0">
                <a:latin typeface="Calibri" panose="020F0502020204030204" pitchFamily="34" charset="0"/>
                <a:cs typeface="Calibri" panose="020F0502020204030204" pitchFamily="34" charset="0"/>
              </a:rPr>
              <a:t>. </a:t>
            </a:r>
          </a:p>
          <a:p>
            <a:pPr lvl="1">
              <a:lnSpc>
                <a:spcPct val="100000"/>
              </a:lnSpc>
            </a:pPr>
            <a:r>
              <a:rPr lang="en-US" altLang="en-US" dirty="0">
                <a:latin typeface="Calibri" panose="020F0502020204030204" pitchFamily="34" charset="0"/>
                <a:cs typeface="Calibri" panose="020F0502020204030204" pitchFamily="34" charset="0"/>
              </a:rPr>
              <a:t>It covers everything—hardware, software, storage devices, and user devices; access and administrative controls; and organizations’ policies and procedures.</a:t>
            </a:r>
          </a:p>
          <a:p>
            <a:pPr>
              <a:lnSpc>
                <a:spcPct val="100000"/>
              </a:lnSpc>
            </a:pPr>
            <a:r>
              <a:rPr lang="en-US" altLang="en-US" b="1" dirty="0">
                <a:latin typeface="Calibri" panose="020F0502020204030204" pitchFamily="34" charset="0"/>
                <a:cs typeface="Calibri" panose="020F0502020204030204" pitchFamily="34" charset="0"/>
              </a:rPr>
              <a:t>Data security uses tools and technologies </a:t>
            </a:r>
            <a:r>
              <a:rPr lang="en-US" altLang="en-US" dirty="0">
                <a:latin typeface="Calibri" panose="020F0502020204030204" pitchFamily="34" charset="0"/>
                <a:cs typeface="Calibri" panose="020F0502020204030204" pitchFamily="34" charset="0"/>
              </a:rPr>
              <a:t>that enhance visibility of a company's data and how it is being used. These tools can protect data through processes like </a:t>
            </a:r>
            <a:r>
              <a:rPr lang="en-US" altLang="en-US" dirty="0">
                <a:solidFill>
                  <a:srgbClr val="FF0000"/>
                </a:solidFill>
                <a:latin typeface="Calibri" panose="020F0502020204030204" pitchFamily="34" charset="0"/>
                <a:cs typeface="Calibri" panose="020F0502020204030204" pitchFamily="34" charset="0"/>
              </a:rPr>
              <a:t>data masking, encryption, and redaction of sensitive information</a:t>
            </a:r>
            <a:r>
              <a:rPr lang="en-US" altLang="en-US" dirty="0">
                <a:latin typeface="Calibri" panose="020F0502020204030204" pitchFamily="34" charset="0"/>
                <a:cs typeface="Calibri" panose="020F0502020204030204" pitchFamily="34" charset="0"/>
              </a:rPr>
              <a:t>. The process also helps organizations streamline their auditing procedures and comply with increasingly stringent data protection regulations.</a:t>
            </a:r>
          </a:p>
        </p:txBody>
      </p:sp>
    </p:spTree>
    <p:extLst>
      <p:ext uri="{BB962C8B-B14F-4D97-AF65-F5344CB8AC3E}">
        <p14:creationId xmlns:p14="http://schemas.microsoft.com/office/powerpoint/2010/main" val="143703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First American Financial Corp. Leaked Hundreds of Millions of Title  Insurance Records – Krebs on Security">
            <a:extLst>
              <a:ext uri="{FF2B5EF4-FFF2-40B4-BE49-F238E27FC236}">
                <a16:creationId xmlns:a16="http://schemas.microsoft.com/office/drawing/2014/main" id="{CF97B018-03AF-582F-F58A-86102C5D8B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0359" y="1298776"/>
            <a:ext cx="2919194" cy="2385269"/>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Types of Insider Threats">
            <a:extLst>
              <a:ext uri="{FF2B5EF4-FFF2-40B4-BE49-F238E27FC236}">
                <a16:creationId xmlns:a16="http://schemas.microsoft.com/office/drawing/2014/main" id="{65872E87-0464-1848-BCEC-2AF63CC48B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396"/>
          <a:stretch/>
        </p:blipFill>
        <p:spPr bwMode="auto">
          <a:xfrm>
            <a:off x="6940359" y="3682532"/>
            <a:ext cx="5251641" cy="30389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security risks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264837" y="850151"/>
            <a:ext cx="6769023"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altLang="en-US" sz="2000" dirty="0">
                <a:latin typeface="Calibri" panose="020F0502020204030204" pitchFamily="34" charset="0"/>
                <a:cs typeface="Calibri" panose="020F0502020204030204" pitchFamily="34" charset="0"/>
              </a:rPr>
              <a:t>Organizations face an increasingly complex landscape of security threats with cyberattacks being launched by more sophisticated attackers. Some of the biggest risks to data security include:</a:t>
            </a:r>
          </a:p>
          <a:p>
            <a:pPr>
              <a:lnSpc>
                <a:spcPct val="100000"/>
              </a:lnSpc>
            </a:pPr>
            <a:r>
              <a:rPr lang="en-US" altLang="en-US" sz="2000" b="1" dirty="0">
                <a:latin typeface="Calibri" panose="020F0502020204030204" pitchFamily="34" charset="0"/>
                <a:cs typeface="Calibri" panose="020F0502020204030204" pitchFamily="34" charset="0"/>
              </a:rPr>
              <a:t>Accidental Data Exposure</a:t>
            </a:r>
          </a:p>
          <a:p>
            <a:pPr marL="0" indent="0">
              <a:lnSpc>
                <a:spcPct val="100000"/>
              </a:lnSpc>
              <a:buNone/>
            </a:pPr>
            <a:r>
              <a:rPr lang="en-US" altLang="en-US" sz="1800" dirty="0">
                <a:latin typeface="Calibri" panose="020F0502020204030204" pitchFamily="34" charset="0"/>
                <a:cs typeface="Calibri" panose="020F0502020204030204" pitchFamily="34" charset="0"/>
              </a:rPr>
              <a:t>Many data breaches are not a result of hacking but through employees </a:t>
            </a:r>
            <a:r>
              <a:rPr lang="en-US" altLang="en-US" sz="1800" dirty="0">
                <a:solidFill>
                  <a:srgbClr val="FF0000"/>
                </a:solidFill>
                <a:latin typeface="Calibri" panose="020F0502020204030204" pitchFamily="34" charset="0"/>
                <a:cs typeface="Calibri" panose="020F0502020204030204" pitchFamily="34" charset="0"/>
              </a:rPr>
              <a:t>accidentally or negligently exposing sensitive information</a:t>
            </a:r>
            <a:r>
              <a:rPr lang="en-US" altLang="en-US" sz="1800" dirty="0">
                <a:latin typeface="Calibri" panose="020F0502020204030204" pitchFamily="34" charset="0"/>
                <a:cs typeface="Calibri" panose="020F0502020204030204" pitchFamily="34" charset="0"/>
              </a:rPr>
              <a:t>. Employees can easily lose, share, or grant access to data </a:t>
            </a:r>
            <a:r>
              <a:rPr lang="en-US" altLang="en-US" sz="1800" dirty="0">
                <a:solidFill>
                  <a:srgbClr val="FF0000"/>
                </a:solidFill>
                <a:latin typeface="Calibri" panose="020F0502020204030204" pitchFamily="34" charset="0"/>
                <a:cs typeface="Calibri" panose="020F0502020204030204" pitchFamily="34" charset="0"/>
              </a:rPr>
              <a:t>with the wrong person, or mishandle or lose information</a:t>
            </a:r>
            <a:r>
              <a:rPr lang="en-US" altLang="en-US" sz="1800" dirty="0">
                <a:latin typeface="Calibri" panose="020F0502020204030204" pitchFamily="34" charset="0"/>
                <a:cs typeface="Calibri" panose="020F0502020204030204" pitchFamily="34" charset="0"/>
              </a:rPr>
              <a:t> because they are not aware of their company’s security policies.</a:t>
            </a:r>
          </a:p>
          <a:p>
            <a:pPr>
              <a:lnSpc>
                <a:spcPct val="100000"/>
              </a:lnSpc>
            </a:pPr>
            <a:r>
              <a:rPr lang="en-US" altLang="en-US" sz="2000" b="1" dirty="0">
                <a:latin typeface="Calibri" panose="020F0502020204030204" pitchFamily="34" charset="0"/>
                <a:cs typeface="Calibri" panose="020F0502020204030204" pitchFamily="34" charset="0"/>
              </a:rPr>
              <a:t>Insider Threats</a:t>
            </a:r>
          </a:p>
          <a:p>
            <a:pPr marL="0" indent="0">
              <a:lnSpc>
                <a:spcPct val="100000"/>
              </a:lnSpc>
              <a:buNone/>
            </a:pPr>
            <a:r>
              <a:rPr lang="en-US" altLang="en-US" sz="1800" dirty="0">
                <a:latin typeface="Calibri" panose="020F0502020204030204" pitchFamily="34" charset="0"/>
                <a:cs typeface="Calibri" panose="020F0502020204030204" pitchFamily="34" charset="0"/>
              </a:rPr>
              <a:t>One of the biggest data security threats to any organization is its </a:t>
            </a:r>
            <a:r>
              <a:rPr lang="en-US" altLang="en-US" sz="1800" dirty="0">
                <a:solidFill>
                  <a:srgbClr val="FF0000"/>
                </a:solidFill>
                <a:latin typeface="Calibri" panose="020F0502020204030204" pitchFamily="34" charset="0"/>
                <a:cs typeface="Calibri" panose="020F0502020204030204" pitchFamily="34" charset="0"/>
              </a:rPr>
              <a:t>own employees</a:t>
            </a:r>
            <a:r>
              <a:rPr lang="en-US" altLang="en-US" sz="1800" dirty="0">
                <a:latin typeface="Calibri" panose="020F0502020204030204" pitchFamily="34" charset="0"/>
                <a:cs typeface="Calibri" panose="020F0502020204030204" pitchFamily="34" charset="0"/>
              </a:rPr>
              <a:t>. Insider threats are individuals who </a:t>
            </a:r>
            <a:r>
              <a:rPr lang="en-US" altLang="en-US" sz="1800" dirty="0">
                <a:solidFill>
                  <a:srgbClr val="FF0000"/>
                </a:solidFill>
                <a:latin typeface="Calibri" panose="020F0502020204030204" pitchFamily="34" charset="0"/>
                <a:cs typeface="Calibri" panose="020F0502020204030204" pitchFamily="34" charset="0"/>
              </a:rPr>
              <a:t>intentionally or inadvertently put their own organization’s data at risk</a:t>
            </a:r>
            <a:r>
              <a:rPr lang="en-US" altLang="en-US" sz="1800" dirty="0">
                <a:latin typeface="Calibri" panose="020F0502020204030204" pitchFamily="34" charset="0"/>
                <a:cs typeface="Calibri" panose="020F0502020204030204" pitchFamily="34" charset="0"/>
              </a:rPr>
              <a:t>. </a:t>
            </a:r>
          </a:p>
          <a:p>
            <a:pPr marL="0" indent="0">
              <a:lnSpc>
                <a:spcPct val="100000"/>
              </a:lnSpc>
              <a:buNone/>
            </a:pPr>
            <a:endParaRPr lang="en-US" altLang="en-US" sz="1800" dirty="0">
              <a:latin typeface="Calibri" panose="020F0502020204030204" pitchFamily="34" charset="0"/>
              <a:cs typeface="Calibri" panose="020F0502020204030204" pitchFamily="34" charset="0"/>
            </a:endParaRPr>
          </a:p>
          <a:p>
            <a:pPr marL="0" indent="0">
              <a:lnSpc>
                <a:spcPct val="100000"/>
              </a:lnSpc>
              <a:buNone/>
            </a:pPr>
            <a:endParaRPr lang="en-US" altLang="en-US" sz="1800" dirty="0">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AEB9CAE-8445-54BA-AA18-AC77BA8A788C}"/>
              </a:ext>
            </a:extLst>
          </p:cNvPr>
          <p:cNvPicPr>
            <a:picLocks noChangeAspect="1"/>
          </p:cNvPicPr>
          <p:nvPr/>
        </p:nvPicPr>
        <p:blipFill>
          <a:blip r:embed="rId5"/>
          <a:stretch>
            <a:fillRect/>
          </a:stretch>
        </p:blipFill>
        <p:spPr>
          <a:xfrm>
            <a:off x="8610600" y="464950"/>
            <a:ext cx="3581400" cy="1968972"/>
          </a:xfrm>
          <a:prstGeom prst="rect">
            <a:avLst/>
          </a:prstGeom>
        </p:spPr>
      </p:pic>
    </p:spTree>
    <p:extLst>
      <p:ext uri="{BB962C8B-B14F-4D97-AF65-F5344CB8AC3E}">
        <p14:creationId xmlns:p14="http://schemas.microsoft.com/office/powerpoint/2010/main" val="282457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DF9EB5DC-D82B-473F-5EF3-3632665BE71F}"/>
              </a:ext>
            </a:extLst>
          </p:cNvPr>
          <p:cNvGrpSpPr/>
          <p:nvPr/>
        </p:nvGrpSpPr>
        <p:grpSpPr>
          <a:xfrm>
            <a:off x="7106856" y="2225891"/>
            <a:ext cx="5085144" cy="2444962"/>
            <a:chOff x="7082699" y="2694197"/>
            <a:chExt cx="5109301" cy="2509616"/>
          </a:xfrm>
        </p:grpSpPr>
        <p:pic>
          <p:nvPicPr>
            <p:cNvPr id="11266" name="Picture 2" descr="What is phishing attacks? Definition, Types and examples">
              <a:extLst>
                <a:ext uri="{FF2B5EF4-FFF2-40B4-BE49-F238E27FC236}">
                  <a16:creationId xmlns:a16="http://schemas.microsoft.com/office/drawing/2014/main" id="{4AB372AE-3E7B-975A-2F28-EDAB443389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4" t="3706" r="7174" b="16693"/>
            <a:stretch/>
          </p:blipFill>
          <p:spPr bwMode="auto">
            <a:xfrm>
              <a:off x="7152651" y="2761555"/>
              <a:ext cx="5039349" cy="244225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CF605DC-B66D-D961-51F3-37B21FDAB396}"/>
                </a:ext>
              </a:extLst>
            </p:cNvPr>
            <p:cNvSpPr/>
            <p:nvPr/>
          </p:nvSpPr>
          <p:spPr>
            <a:xfrm>
              <a:off x="7082699" y="2694197"/>
              <a:ext cx="648182" cy="23334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1270" name="Picture 6" descr="10 types of malware + how to prevent malware from the start | Norton">
            <a:extLst>
              <a:ext uri="{FF2B5EF4-FFF2-40B4-BE49-F238E27FC236}">
                <a16:creationId xmlns:a16="http://schemas.microsoft.com/office/drawing/2014/main" id="{435941F0-5990-65E6-9D4D-BDF17C1B05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17443" y="4606724"/>
            <a:ext cx="1974557" cy="225127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security risks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6343464"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Phishing Attacks</a:t>
            </a:r>
          </a:p>
          <a:p>
            <a:pPr marL="0" indent="0">
              <a:lnSpc>
                <a:spcPct val="100000"/>
              </a:lnSpc>
              <a:buNone/>
            </a:pPr>
            <a:r>
              <a:rPr lang="en-US" altLang="en-US" sz="2000" dirty="0">
                <a:latin typeface="Calibri" panose="020F0502020204030204" pitchFamily="34" charset="0"/>
                <a:cs typeface="Calibri" panose="020F0502020204030204" pitchFamily="34" charset="0"/>
              </a:rPr>
              <a:t>In a phishing attack, a </a:t>
            </a:r>
            <a:r>
              <a:rPr lang="en-US" altLang="en-US" sz="2000" dirty="0">
                <a:solidFill>
                  <a:srgbClr val="FF0000"/>
                </a:solidFill>
                <a:latin typeface="Calibri" panose="020F0502020204030204" pitchFamily="34" charset="0"/>
                <a:cs typeface="Calibri" panose="020F0502020204030204" pitchFamily="34" charset="0"/>
              </a:rPr>
              <a:t>cyber criminal</a:t>
            </a:r>
            <a:r>
              <a:rPr lang="en-US" altLang="en-US" sz="2000" dirty="0">
                <a:latin typeface="Calibri" panose="020F0502020204030204" pitchFamily="34" charset="0"/>
                <a:cs typeface="Calibri" panose="020F0502020204030204" pitchFamily="34" charset="0"/>
              </a:rPr>
              <a:t> sends messages, typically via email, short message service (SMS), or instant messaging services, that </a:t>
            </a:r>
            <a:r>
              <a:rPr lang="en-US" altLang="en-US" sz="2000" dirty="0">
                <a:solidFill>
                  <a:srgbClr val="FF0000"/>
                </a:solidFill>
                <a:latin typeface="Calibri" panose="020F0502020204030204" pitchFamily="34" charset="0"/>
                <a:cs typeface="Calibri" panose="020F0502020204030204" pitchFamily="34" charset="0"/>
              </a:rPr>
              <a:t>appear to be from a trusted sender</a:t>
            </a:r>
            <a:r>
              <a:rPr lang="en-US" altLang="en-US" sz="2000" dirty="0">
                <a:latin typeface="Calibri" panose="020F0502020204030204" pitchFamily="34" charset="0"/>
                <a:cs typeface="Calibri" panose="020F0502020204030204" pitchFamily="34" charset="0"/>
              </a:rPr>
              <a:t>. Messages include </a:t>
            </a:r>
            <a:r>
              <a:rPr lang="en-US" altLang="en-US" sz="2000" dirty="0">
                <a:solidFill>
                  <a:srgbClr val="FF0000"/>
                </a:solidFill>
                <a:latin typeface="Calibri" panose="020F0502020204030204" pitchFamily="34" charset="0"/>
                <a:cs typeface="Calibri" panose="020F0502020204030204" pitchFamily="34" charset="0"/>
              </a:rPr>
              <a:t>malicious links or attachments </a:t>
            </a:r>
            <a:r>
              <a:rPr lang="en-US" altLang="en-US" sz="2000" dirty="0">
                <a:latin typeface="Calibri" panose="020F0502020204030204" pitchFamily="34" charset="0"/>
                <a:cs typeface="Calibri" panose="020F0502020204030204" pitchFamily="34" charset="0"/>
              </a:rPr>
              <a:t>that lead recipients to either download </a:t>
            </a:r>
            <a:r>
              <a:rPr lang="en-US" altLang="en-US" sz="2000" dirty="0">
                <a:solidFill>
                  <a:srgbClr val="FF0000"/>
                </a:solidFill>
                <a:latin typeface="Calibri" panose="020F0502020204030204" pitchFamily="34" charset="0"/>
                <a:cs typeface="Calibri" panose="020F0502020204030204" pitchFamily="34" charset="0"/>
              </a:rPr>
              <a:t>malware</a:t>
            </a:r>
            <a:r>
              <a:rPr lang="en-US" altLang="en-US" sz="2000" dirty="0">
                <a:latin typeface="Calibri" panose="020F0502020204030204" pitchFamily="34" charset="0"/>
                <a:cs typeface="Calibri" panose="020F0502020204030204" pitchFamily="34" charset="0"/>
              </a:rPr>
              <a:t> or visit a </a:t>
            </a:r>
            <a:r>
              <a:rPr lang="en-US" altLang="en-US" sz="2000" dirty="0">
                <a:solidFill>
                  <a:srgbClr val="FF0000"/>
                </a:solidFill>
                <a:latin typeface="Calibri" panose="020F0502020204030204" pitchFamily="34" charset="0"/>
                <a:cs typeface="Calibri" panose="020F0502020204030204" pitchFamily="34" charset="0"/>
              </a:rPr>
              <a:t>spoofed website </a:t>
            </a:r>
            <a:r>
              <a:rPr lang="en-US" altLang="en-US" sz="2000" dirty="0">
                <a:latin typeface="Calibri" panose="020F0502020204030204" pitchFamily="34" charset="0"/>
                <a:cs typeface="Calibri" panose="020F0502020204030204" pitchFamily="34" charset="0"/>
              </a:rPr>
              <a:t>that enables the attacker to steal their login credentials or financial information. </a:t>
            </a:r>
          </a:p>
          <a:p>
            <a:pPr>
              <a:lnSpc>
                <a:spcPct val="100000"/>
              </a:lnSpc>
            </a:pPr>
            <a:r>
              <a:rPr lang="en-US" altLang="en-US" sz="2400" b="1" dirty="0">
                <a:latin typeface="Calibri" panose="020F0502020204030204" pitchFamily="34" charset="0"/>
                <a:cs typeface="Calibri" panose="020F0502020204030204" pitchFamily="34" charset="0"/>
              </a:rPr>
              <a:t>Malware</a:t>
            </a:r>
          </a:p>
          <a:p>
            <a:pPr marL="0" indent="0">
              <a:lnSpc>
                <a:spcPct val="100000"/>
              </a:lnSpc>
              <a:buNone/>
            </a:pPr>
            <a:r>
              <a:rPr lang="en-US" altLang="en-US" sz="2000" dirty="0">
                <a:solidFill>
                  <a:srgbClr val="FF0000"/>
                </a:solidFill>
                <a:latin typeface="Calibri" panose="020F0502020204030204" pitchFamily="34" charset="0"/>
                <a:cs typeface="Calibri" panose="020F0502020204030204" pitchFamily="34" charset="0"/>
              </a:rPr>
              <a:t>Malicious software</a:t>
            </a:r>
            <a:r>
              <a:rPr lang="en-US" altLang="en-US" sz="2000" dirty="0">
                <a:latin typeface="Calibri" panose="020F0502020204030204" pitchFamily="34" charset="0"/>
                <a:cs typeface="Calibri" panose="020F0502020204030204" pitchFamily="34" charset="0"/>
              </a:rPr>
              <a:t> is typically spread through email- and web-based attacks. Attackers use malware to </a:t>
            </a:r>
            <a:r>
              <a:rPr lang="en-US" altLang="en-US" sz="2000" dirty="0">
                <a:solidFill>
                  <a:srgbClr val="FF0000"/>
                </a:solidFill>
                <a:latin typeface="Calibri" panose="020F0502020204030204" pitchFamily="34" charset="0"/>
                <a:cs typeface="Calibri" panose="020F0502020204030204" pitchFamily="34" charset="0"/>
              </a:rPr>
              <a:t>infect computers and corporate networks</a:t>
            </a:r>
            <a:r>
              <a:rPr lang="en-US" altLang="en-US" sz="2000" dirty="0">
                <a:latin typeface="Calibri" panose="020F0502020204030204" pitchFamily="34" charset="0"/>
                <a:cs typeface="Calibri" panose="020F0502020204030204" pitchFamily="34" charset="0"/>
              </a:rPr>
              <a:t> by exploiting vulnerabilities in their software, such as web browsers or web applications. Malware can lead to serious data security events like </a:t>
            </a:r>
            <a:r>
              <a:rPr lang="en-US" altLang="en-US" sz="2000" dirty="0">
                <a:solidFill>
                  <a:srgbClr val="FF0000"/>
                </a:solidFill>
                <a:latin typeface="Calibri" panose="020F0502020204030204" pitchFamily="34" charset="0"/>
                <a:cs typeface="Calibri" panose="020F0502020204030204" pitchFamily="34" charset="0"/>
              </a:rPr>
              <a:t>data theft, extortion, and network damage</a:t>
            </a:r>
            <a:r>
              <a:rPr lang="en-US" altLang="en-US" sz="2000" dirty="0">
                <a:latin typeface="Calibri" panose="020F0502020204030204" pitchFamily="34" charset="0"/>
                <a:cs typeface="Calibri" panose="020F0502020204030204" pitchFamily="34" charset="0"/>
              </a:rPr>
              <a:t>.</a:t>
            </a:r>
          </a:p>
        </p:txBody>
      </p:sp>
      <p:pic>
        <p:nvPicPr>
          <p:cNvPr id="11268" name="Picture 4" descr="Phishing attacks (article) | Cyber attacks | Khan Academy">
            <a:extLst>
              <a:ext uri="{FF2B5EF4-FFF2-40B4-BE49-F238E27FC236}">
                <a16:creationId xmlns:a16="http://schemas.microsoft.com/office/drawing/2014/main" id="{7EE34441-D254-A03A-1192-9C29E17458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72668" y="64083"/>
            <a:ext cx="3278929" cy="204194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What is Malware | Malware Detection and Removal | Imperva">
            <a:extLst>
              <a:ext uri="{FF2B5EF4-FFF2-40B4-BE49-F238E27FC236}">
                <a16:creationId xmlns:a16="http://schemas.microsoft.com/office/drawing/2014/main" id="{05BCA857-4494-152D-E381-D28D8B99D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8455" y="4675910"/>
            <a:ext cx="2994177" cy="217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83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264836" y="803017"/>
            <a:ext cx="1176376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dirty="0">
                <a:latin typeface="Calibri" panose="020F0502020204030204" pitchFamily="34" charset="0"/>
                <a:cs typeface="Calibri" panose="020F0502020204030204" pitchFamily="34" charset="0"/>
              </a:rPr>
              <a:t>Organizations can use a wide range of data security methods to safeguard their data, devices, networks, systems, and users. Some of the most common types of data security, which organizations should look to combine to ensure they have the best possible strategy, include:</a:t>
            </a:r>
          </a:p>
          <a:p>
            <a:pPr>
              <a:lnSpc>
                <a:spcPct val="100000"/>
              </a:lnSpc>
            </a:pPr>
            <a:r>
              <a:rPr lang="en-US" altLang="en-US" sz="2400" b="1" dirty="0">
                <a:latin typeface="Calibri" panose="020F0502020204030204" pitchFamily="34" charset="0"/>
                <a:cs typeface="Calibri" panose="020F0502020204030204" pitchFamily="34" charset="0"/>
              </a:rPr>
              <a:t>Regulation</a:t>
            </a:r>
            <a:r>
              <a:rPr lang="zh-CN" altLang="en-US" sz="2400" b="1" dirty="0">
                <a:latin typeface="Calibri" panose="020F0502020204030204" pitchFamily="34" charset="0"/>
                <a:cs typeface="Calibri" panose="020F0502020204030204" pitchFamily="34" charset="0"/>
              </a:rPr>
              <a:t> </a:t>
            </a:r>
            <a:r>
              <a:rPr lang="en-US" altLang="zh-CN" sz="2400" b="1" dirty="0">
                <a:latin typeface="Calibri" panose="020F0502020204030204" pitchFamily="34" charset="0"/>
                <a:cs typeface="Calibri" panose="020F0502020204030204" pitchFamily="34" charset="0"/>
              </a:rPr>
              <a:t>measures: </a:t>
            </a:r>
          </a:p>
          <a:p>
            <a:pPr lvl="1">
              <a:lnSpc>
                <a:spcPct val="100000"/>
              </a:lnSpc>
            </a:pPr>
            <a:r>
              <a:rPr lang="en-US" altLang="zh-CN" sz="2000" dirty="0">
                <a:latin typeface="Calibri" panose="020F0502020204030204" pitchFamily="34" charset="0"/>
                <a:cs typeface="Calibri" panose="020F0502020204030204" pitchFamily="34" charset="0"/>
              </a:rPr>
              <a:t>Monitor user behavior and manage accounts</a:t>
            </a:r>
          </a:p>
          <a:p>
            <a:pPr lvl="1">
              <a:lnSpc>
                <a:spcPct val="100000"/>
              </a:lnSpc>
            </a:pPr>
            <a:r>
              <a:rPr lang="en-US" altLang="zh-CN" sz="2000" dirty="0">
                <a:latin typeface="Calibri" panose="020F0502020204030204" pitchFamily="34" charset="0"/>
                <a:cs typeface="Calibri" panose="020F0502020204030204" pitchFamily="34" charset="0"/>
              </a:rPr>
              <a:t>Enforce security policies</a:t>
            </a:r>
          </a:p>
          <a:p>
            <a:pPr lvl="1">
              <a:lnSpc>
                <a:spcPct val="100000"/>
              </a:lnSpc>
            </a:pPr>
            <a:r>
              <a:rPr lang="en-US" altLang="zh-CN" sz="2000" dirty="0">
                <a:latin typeface="Calibri" panose="020F0502020204030204" pitchFamily="34" charset="0"/>
                <a:cs typeface="Calibri" panose="020F0502020204030204" pitchFamily="34" charset="0"/>
              </a:rPr>
              <a:t>Provide security awareness training</a:t>
            </a:r>
          </a:p>
          <a:p>
            <a:pPr lvl="1">
              <a:lnSpc>
                <a:spcPct val="100000"/>
              </a:lnSpc>
            </a:pPr>
            <a:r>
              <a:rPr lang="en-US" altLang="zh-CN" sz="2000" dirty="0">
                <a:latin typeface="Calibri" panose="020F0502020204030204" pitchFamily="34" charset="0"/>
                <a:cs typeface="Calibri" panose="020F0502020204030204" pitchFamily="34" charset="0"/>
              </a:rPr>
              <a:t>Conduct proactive network monitoring</a:t>
            </a:r>
          </a:p>
          <a:p>
            <a:pPr lvl="1">
              <a:lnSpc>
                <a:spcPct val="100000"/>
              </a:lnSpc>
            </a:pPr>
            <a:r>
              <a:rPr lang="en-US" altLang="zh-CN" sz="2000" dirty="0">
                <a:latin typeface="Calibri" panose="020F0502020204030204" pitchFamily="34" charset="0"/>
                <a:cs typeface="Calibri" panose="020F0502020204030204" pitchFamily="34" charset="0"/>
              </a:rPr>
              <a:t>Consistently apply necessary software patches and updates on all systems</a:t>
            </a:r>
          </a:p>
          <a:p>
            <a:pPr lvl="1">
              <a:lnSpc>
                <a:spcPct val="100000"/>
              </a:lnSpc>
            </a:pPr>
            <a:r>
              <a:rPr lang="en-US" altLang="zh-CN" sz="2000" dirty="0">
                <a:latin typeface="Calibri" panose="020F0502020204030204" pitchFamily="34" charset="0"/>
                <a:cs typeface="Calibri" panose="020F0502020204030204" pitchFamily="34" charset="0"/>
              </a:rPr>
              <a:t>Implement malware protection to prevent attacks</a:t>
            </a:r>
          </a:p>
          <a:p>
            <a:pPr>
              <a:lnSpc>
                <a:spcPct val="100000"/>
              </a:lnSpc>
            </a:pPr>
            <a:endParaRPr lang="en-US" altLang="zh-CN" sz="24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63530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0" y="1512116"/>
            <a:ext cx="10515600" cy="4351338"/>
          </a:xfrm>
        </p:spPr>
        <p:txBody>
          <a:bodyPr>
            <a:normAutofit/>
          </a:bodyPr>
          <a:lstStyle/>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What is Data Management</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Quality</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Security</a:t>
            </a:r>
          </a:p>
          <a:p>
            <a:pPr marL="514350" indent="-514350">
              <a:lnSpc>
                <a:spcPct val="150000"/>
              </a:lnSpc>
              <a:buFont typeface="+mj-lt"/>
              <a:buAutoNum type="arabicPeriod"/>
            </a:pPr>
            <a:r>
              <a:rPr lang="en-US" dirty="0">
                <a:latin typeface="Calibri" panose="020F0502020204030204" pitchFamily="34" charset="0"/>
                <a:cs typeface="Calibri" panose="020F0502020204030204" pitchFamily="34" charset="0"/>
              </a:rPr>
              <a:t>Data Privacy</a:t>
            </a:r>
          </a:p>
          <a:p>
            <a:pPr marL="514350" indent="-514350">
              <a:lnSpc>
                <a:spcPct val="150000"/>
              </a:lnSpc>
              <a:buFont typeface="+mj-lt"/>
              <a:buAutoNum type="arabicPeriod"/>
            </a:pP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931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264836" y="941913"/>
            <a:ext cx="1176376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Encryption</a:t>
            </a:r>
          </a:p>
          <a:p>
            <a:pPr marL="457200" lvl="1" indent="0">
              <a:lnSpc>
                <a:spcPct val="100000"/>
              </a:lnSpc>
              <a:buNone/>
            </a:pPr>
            <a:r>
              <a:rPr lang="en-US" altLang="en-US" dirty="0">
                <a:latin typeface="Calibri" panose="020F0502020204030204" pitchFamily="34" charset="0"/>
                <a:cs typeface="Calibri" panose="020F0502020204030204" pitchFamily="34" charset="0"/>
              </a:rPr>
              <a:t>Data encryption is the </a:t>
            </a:r>
            <a:r>
              <a:rPr lang="en-US" altLang="en-US" dirty="0">
                <a:solidFill>
                  <a:srgbClr val="FF0000"/>
                </a:solidFill>
                <a:latin typeface="Calibri" panose="020F0502020204030204" pitchFamily="34" charset="0"/>
                <a:cs typeface="Calibri" panose="020F0502020204030204" pitchFamily="34" charset="0"/>
              </a:rPr>
              <a:t>use of algorithms to scramble data and hide its true meaning</a:t>
            </a:r>
            <a:r>
              <a:rPr lang="en-US" altLang="en-US" dirty="0">
                <a:latin typeface="Calibri" panose="020F0502020204030204" pitchFamily="34" charset="0"/>
                <a:cs typeface="Calibri" panose="020F0502020204030204" pitchFamily="34" charset="0"/>
              </a:rPr>
              <a:t>. Encrypting data ensures messages can only be read by recipients with the appropriate decryption key. This is crucial, especially in the event of a data breach, because even if an attacker manages to gain access to the data, they will not be able to read it without the decryption key. </a:t>
            </a:r>
          </a:p>
          <a:p>
            <a:pPr marL="457200" lvl="1" indent="0">
              <a:lnSpc>
                <a:spcPct val="100000"/>
              </a:lnSpc>
              <a:buNone/>
            </a:pPr>
            <a:r>
              <a:rPr lang="en-US" altLang="en-US" dirty="0">
                <a:latin typeface="Calibri" panose="020F0502020204030204" pitchFamily="34" charset="0"/>
                <a:cs typeface="Calibri" panose="020F0502020204030204" pitchFamily="34" charset="0"/>
              </a:rPr>
              <a:t>Data encryption also involves the use of solutions like tokenization, which protects data as it moves through an organization’s entire IT infrastructure.</a:t>
            </a:r>
          </a:p>
        </p:txBody>
      </p:sp>
      <p:pic>
        <p:nvPicPr>
          <p:cNvPr id="12290" name="Picture 2" descr="Beginner's guide to the basics of data encryption | Infosec Resources">
            <a:extLst>
              <a:ext uri="{FF2B5EF4-FFF2-40B4-BE49-F238E27FC236}">
                <a16:creationId xmlns:a16="http://schemas.microsoft.com/office/drawing/2014/main" id="{9EA000E1-977F-5E04-8527-3BF64143FE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815"/>
          <a:stretch/>
        </p:blipFill>
        <p:spPr bwMode="auto">
          <a:xfrm>
            <a:off x="3101398" y="4245147"/>
            <a:ext cx="5989204" cy="2293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72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69005"/>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Data Erasure</a:t>
            </a:r>
          </a:p>
          <a:p>
            <a:pPr marL="457200" lvl="1" indent="0">
              <a:lnSpc>
                <a:spcPct val="100000"/>
              </a:lnSpc>
              <a:buNone/>
            </a:pPr>
            <a:r>
              <a:rPr lang="en-US" altLang="en-US" dirty="0">
                <a:latin typeface="Calibri" panose="020F0502020204030204" pitchFamily="34" charset="0"/>
                <a:cs typeface="Calibri" panose="020F0502020204030204" pitchFamily="34" charset="0"/>
              </a:rPr>
              <a:t>There will be occasions in which organizations no longer require data and need it permanently removed from their systems. Data erasure is an effective data security management technique that removes liability and the chance of a data breach occurring. </a:t>
            </a:r>
          </a:p>
          <a:p>
            <a:pPr marL="457200" lvl="1" indent="0">
              <a:lnSpc>
                <a:spcPct val="100000"/>
              </a:lnSpc>
              <a:buNone/>
            </a:pPr>
            <a:r>
              <a:rPr lang="en-US" i="0" dirty="0">
                <a:solidFill>
                  <a:srgbClr val="202124"/>
                </a:solidFill>
                <a:effectLst/>
                <a:latin typeface="Calibri" panose="020F0502020204030204" pitchFamily="34" charset="0"/>
                <a:cs typeface="Calibri" panose="020F0502020204030204" pitchFamily="34" charset="0"/>
              </a:rPr>
              <a:t>This is </a:t>
            </a:r>
            <a:r>
              <a:rPr lang="en-HK" i="0" dirty="0">
                <a:solidFill>
                  <a:srgbClr val="202124"/>
                </a:solidFill>
                <a:effectLst/>
                <a:latin typeface="Calibri" panose="020F0502020204030204" pitchFamily="34" charset="0"/>
                <a:cs typeface="Calibri" panose="020F0502020204030204" pitchFamily="34" charset="0"/>
              </a:rPr>
              <a:t>a software-based technique for </a:t>
            </a:r>
            <a:r>
              <a:rPr lang="en-HK" b="1" i="0" dirty="0">
                <a:solidFill>
                  <a:srgbClr val="202124"/>
                </a:solidFill>
                <a:effectLst/>
                <a:latin typeface="Calibri" panose="020F0502020204030204" pitchFamily="34" charset="0"/>
                <a:cs typeface="Calibri" panose="020F0502020204030204" pitchFamily="34" charset="0"/>
              </a:rPr>
              <a:t>effectively overwriting electronically stored data </a:t>
            </a:r>
            <a:r>
              <a:rPr lang="en-HK" i="0" dirty="0">
                <a:solidFill>
                  <a:srgbClr val="202124"/>
                </a:solidFill>
                <a:effectLst/>
                <a:latin typeface="Calibri" panose="020F0502020204030204" pitchFamily="34" charset="0"/>
                <a:cs typeface="Calibri" panose="020F0502020204030204" pitchFamily="34" charset="0"/>
              </a:rPr>
              <a:t>with random binary information as per a given standard</a:t>
            </a:r>
            <a:r>
              <a:rPr lang="en-HK" b="0" i="0" dirty="0">
                <a:solidFill>
                  <a:srgbClr val="202124"/>
                </a:solidFill>
                <a:effectLst/>
                <a:latin typeface="Calibri" panose="020F0502020204030204" pitchFamily="34" charset="0"/>
                <a:cs typeface="Calibri" panose="020F0502020204030204" pitchFamily="34" charset="0"/>
              </a:rPr>
              <a:t>. </a:t>
            </a:r>
          </a:p>
          <a:p>
            <a:pPr marL="457200" lvl="1" indent="0">
              <a:lnSpc>
                <a:spcPct val="100000"/>
              </a:lnSpc>
              <a:buNone/>
            </a:pPr>
            <a:r>
              <a:rPr lang="en-HK" b="0" i="0" dirty="0">
                <a:solidFill>
                  <a:srgbClr val="202124"/>
                </a:solidFill>
                <a:effectLst/>
                <a:latin typeface="Calibri" panose="020F0502020204030204" pitchFamily="34" charset="0"/>
                <a:cs typeface="Calibri" panose="020F0502020204030204" pitchFamily="34" charset="0"/>
              </a:rPr>
              <a:t>This is a necessary part of any secure hardware disposal or decommissioning process.</a:t>
            </a:r>
            <a:endParaRPr lang="en-US" altLang="en-US" dirty="0">
              <a:latin typeface="Calibri" panose="020F0502020204030204" pitchFamily="34" charset="0"/>
              <a:cs typeface="Calibri" panose="020F0502020204030204" pitchFamily="34" charset="0"/>
            </a:endParaRPr>
          </a:p>
        </p:txBody>
      </p:sp>
      <p:pic>
        <p:nvPicPr>
          <p:cNvPr id="14338" name="Picture 2" descr="Explained: What is data erasure and why is it important for organisations?  | Business Standard News">
            <a:extLst>
              <a:ext uri="{FF2B5EF4-FFF2-40B4-BE49-F238E27FC236}">
                <a16:creationId xmlns:a16="http://schemas.microsoft.com/office/drawing/2014/main" id="{B9723B49-DFCB-82EF-A687-968C907936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182" y="4249204"/>
            <a:ext cx="3059295" cy="22895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ow do I Erase Deleted Files? (with pictures)">
            <a:extLst>
              <a:ext uri="{FF2B5EF4-FFF2-40B4-BE49-F238E27FC236}">
                <a16:creationId xmlns:a16="http://schemas.microsoft.com/office/drawing/2014/main" id="{5B03D4AC-A32C-1C01-070C-8DE07FE5B2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044" y="4180436"/>
            <a:ext cx="2743201" cy="242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75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(4)</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69005"/>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Data Masking</a:t>
            </a:r>
          </a:p>
          <a:p>
            <a:pPr marL="457200" lvl="1" indent="0">
              <a:lnSpc>
                <a:spcPct val="100000"/>
              </a:lnSpc>
              <a:buNone/>
            </a:pPr>
            <a:r>
              <a:rPr lang="en-US" altLang="en-US" dirty="0">
                <a:latin typeface="Calibri" panose="020F0502020204030204" pitchFamily="34" charset="0"/>
                <a:cs typeface="Calibri" panose="020F0502020204030204" pitchFamily="34" charset="0"/>
              </a:rPr>
              <a:t>Data masking enables an organization to </a:t>
            </a:r>
            <a:r>
              <a:rPr lang="en-US" altLang="en-US" dirty="0">
                <a:solidFill>
                  <a:srgbClr val="FF0000"/>
                </a:solidFill>
                <a:latin typeface="Calibri" panose="020F0502020204030204" pitchFamily="34" charset="0"/>
                <a:cs typeface="Calibri" panose="020F0502020204030204" pitchFamily="34" charset="0"/>
              </a:rPr>
              <a:t>hide data by obscuring and replacing specific letters or numbers</a:t>
            </a:r>
            <a:r>
              <a:rPr lang="en-US" altLang="en-US" dirty="0">
                <a:latin typeface="Calibri" panose="020F0502020204030204" pitchFamily="34" charset="0"/>
                <a:cs typeface="Calibri" panose="020F0502020204030204" pitchFamily="34" charset="0"/>
              </a:rPr>
              <a:t>. This process is a form of encryption that renders the data useless should a hacker intercept it. The original message can only be uncovered by someone who has the code to decrypt or replace the masked characters.</a:t>
            </a:r>
          </a:p>
        </p:txBody>
      </p:sp>
      <p:pic>
        <p:nvPicPr>
          <p:cNvPr id="15362" name="Picture 2" descr="Top 8 Data Masking Techniques: Best Practices &amp; Use Cases">
            <a:extLst>
              <a:ext uri="{FF2B5EF4-FFF2-40B4-BE49-F238E27FC236}">
                <a16:creationId xmlns:a16="http://schemas.microsoft.com/office/drawing/2014/main" id="{58DFBDBF-CDB2-7238-6858-DDC24B9B2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60" y="3212949"/>
            <a:ext cx="6447099" cy="323026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Dynamic Data Masking - SQL Server | Microsoft Learn">
            <a:extLst>
              <a:ext uri="{FF2B5EF4-FFF2-40B4-BE49-F238E27FC236}">
                <a16:creationId xmlns:a16="http://schemas.microsoft.com/office/drawing/2014/main" id="{0E240436-BE62-EB2A-32B0-EF96D333D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2445" y="4051138"/>
            <a:ext cx="4484719" cy="194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757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achieve data security? (5)</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69005"/>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Data Resiliency</a:t>
            </a:r>
          </a:p>
          <a:p>
            <a:pPr marL="457200" lvl="1" indent="0">
              <a:lnSpc>
                <a:spcPct val="100000"/>
              </a:lnSpc>
              <a:buNone/>
            </a:pPr>
            <a:r>
              <a:rPr lang="en-US" altLang="en-US" dirty="0">
                <a:latin typeface="Calibri" panose="020F0502020204030204" pitchFamily="34" charset="0"/>
                <a:cs typeface="Calibri" panose="020F0502020204030204" pitchFamily="34" charset="0"/>
              </a:rPr>
              <a:t>Organizations can mitigate the risk of accidental destruction or loss of data </a:t>
            </a:r>
            <a:r>
              <a:rPr lang="en-US" altLang="en-US" dirty="0">
                <a:solidFill>
                  <a:srgbClr val="FF0000"/>
                </a:solidFill>
                <a:latin typeface="Calibri" panose="020F0502020204030204" pitchFamily="34" charset="0"/>
                <a:cs typeface="Calibri" panose="020F0502020204030204" pitchFamily="34" charset="0"/>
              </a:rPr>
              <a:t>by creating backups or copies of their data</a:t>
            </a:r>
            <a:r>
              <a:rPr lang="en-US" altLang="en-US" dirty="0">
                <a:latin typeface="Calibri" panose="020F0502020204030204" pitchFamily="34" charset="0"/>
                <a:cs typeface="Calibri" panose="020F0502020204030204" pitchFamily="34" charset="0"/>
              </a:rPr>
              <a:t>. Data backups are vital to protecting information and ensuring it is always available. This is particularly important </a:t>
            </a:r>
            <a:r>
              <a:rPr lang="en-US" altLang="en-US" dirty="0">
                <a:solidFill>
                  <a:srgbClr val="FF0000"/>
                </a:solidFill>
                <a:latin typeface="Calibri" panose="020F0502020204030204" pitchFamily="34" charset="0"/>
                <a:cs typeface="Calibri" panose="020F0502020204030204" pitchFamily="34" charset="0"/>
              </a:rPr>
              <a:t>during a data breach or ransomware attack</a:t>
            </a:r>
            <a:r>
              <a:rPr lang="en-US" altLang="en-US" dirty="0">
                <a:latin typeface="Calibri" panose="020F0502020204030204" pitchFamily="34" charset="0"/>
                <a:cs typeface="Calibri" panose="020F0502020204030204" pitchFamily="34" charset="0"/>
              </a:rPr>
              <a:t>, ensuring the organization can restore a previous backup.</a:t>
            </a:r>
          </a:p>
        </p:txBody>
      </p:sp>
      <p:pic>
        <p:nvPicPr>
          <p:cNvPr id="16386" name="Picture 2" descr="7 Advantages of Using AWS Backup as Your Data Protection Platform">
            <a:extLst>
              <a:ext uri="{FF2B5EF4-FFF2-40B4-BE49-F238E27FC236}">
                <a16:creationId xmlns:a16="http://schemas.microsoft.com/office/drawing/2014/main" id="{E5225FDC-2F50-9E36-51DE-3564C1E47C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4585" y="3178206"/>
            <a:ext cx="5027871" cy="3331861"/>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Types of Backup: Full, Differential, and Incremental | Spanning">
            <a:extLst>
              <a:ext uri="{FF2B5EF4-FFF2-40B4-BE49-F238E27FC236}">
                <a16:creationId xmlns:a16="http://schemas.microsoft.com/office/drawing/2014/main" id="{43630CCE-3BD9-5142-9FB1-2F5A25FEA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483" y="2896042"/>
            <a:ext cx="3350796" cy="3825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0012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23720C4-DB42-F5E7-B844-77C136A9BC98}"/>
              </a:ext>
            </a:extLst>
          </p:cNvPr>
          <p:cNvPicPr>
            <a:picLocks noChangeAspect="1"/>
          </p:cNvPicPr>
          <p:nvPr/>
        </p:nvPicPr>
        <p:blipFill>
          <a:blip r:embed="rId3"/>
          <a:stretch>
            <a:fillRect/>
          </a:stretch>
        </p:blipFill>
        <p:spPr>
          <a:xfrm>
            <a:off x="6782765" y="2536944"/>
            <a:ext cx="3170760" cy="2060838"/>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privacy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97710"/>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altLang="en-US" sz="2400" dirty="0">
                <a:latin typeface="Calibri" panose="020F0502020204030204" pitchFamily="34" charset="0"/>
                <a:cs typeface="Calibri" panose="020F0502020204030204" pitchFamily="34" charset="0"/>
              </a:rPr>
              <a:t>Data privacy generally means the </a:t>
            </a:r>
            <a:r>
              <a:rPr lang="en-US" altLang="en-US" sz="2400" dirty="0">
                <a:solidFill>
                  <a:srgbClr val="FF0000"/>
                </a:solidFill>
                <a:latin typeface="Calibri" panose="020F0502020204030204" pitchFamily="34" charset="0"/>
                <a:cs typeface="Calibri" panose="020F0502020204030204" pitchFamily="34" charset="0"/>
              </a:rPr>
              <a:t>ability</a:t>
            </a:r>
            <a:r>
              <a:rPr lang="en-US" altLang="en-US" sz="2400" dirty="0">
                <a:latin typeface="Calibri" panose="020F0502020204030204" pitchFamily="34" charset="0"/>
                <a:cs typeface="Calibri" panose="020F0502020204030204" pitchFamily="34" charset="0"/>
              </a:rPr>
              <a:t> of a person </a:t>
            </a:r>
            <a:r>
              <a:rPr lang="en-US" altLang="en-US" sz="2400" dirty="0">
                <a:solidFill>
                  <a:srgbClr val="FF0000"/>
                </a:solidFill>
                <a:latin typeface="Calibri" panose="020F0502020204030204" pitchFamily="34" charset="0"/>
                <a:cs typeface="Calibri" panose="020F0502020204030204" pitchFamily="34" charset="0"/>
              </a:rPr>
              <a:t>to determine</a:t>
            </a:r>
            <a:r>
              <a:rPr lang="en-US" altLang="en-US" sz="2400" dirty="0">
                <a:latin typeface="Calibri" panose="020F0502020204030204" pitchFamily="34" charset="0"/>
                <a:cs typeface="Calibri" panose="020F0502020204030204" pitchFamily="34" charset="0"/>
              </a:rPr>
              <a:t> for themselves </a:t>
            </a:r>
            <a:r>
              <a:rPr lang="en-US" altLang="en-US" sz="2400" dirty="0">
                <a:solidFill>
                  <a:srgbClr val="FF0000"/>
                </a:solidFill>
                <a:latin typeface="Calibri" panose="020F0502020204030204" pitchFamily="34" charset="0"/>
                <a:cs typeface="Calibri" panose="020F0502020204030204" pitchFamily="34" charset="0"/>
              </a:rPr>
              <a:t>when, how, and to what extent personal information </a:t>
            </a:r>
            <a:r>
              <a:rPr lang="en-US" altLang="en-US" sz="2400" dirty="0">
                <a:latin typeface="Calibri" panose="020F0502020204030204" pitchFamily="34" charset="0"/>
                <a:cs typeface="Calibri" panose="020F0502020204030204" pitchFamily="34" charset="0"/>
              </a:rPr>
              <a:t>about them </a:t>
            </a:r>
            <a:r>
              <a:rPr lang="en-US" altLang="en-US" sz="2400" dirty="0">
                <a:solidFill>
                  <a:srgbClr val="FF0000"/>
                </a:solidFill>
                <a:latin typeface="Calibri" panose="020F0502020204030204" pitchFamily="34" charset="0"/>
                <a:cs typeface="Calibri" panose="020F0502020204030204" pitchFamily="34" charset="0"/>
              </a:rPr>
              <a:t>is shared with or communicated to others, or being used</a:t>
            </a:r>
            <a:r>
              <a:rPr lang="en-US" altLang="en-US" sz="2400" dirty="0">
                <a:latin typeface="Calibri" panose="020F0502020204030204" pitchFamily="34" charset="0"/>
                <a:cs typeface="Calibri" panose="020F0502020204030204" pitchFamily="34" charset="0"/>
              </a:rPr>
              <a:t>. </a:t>
            </a:r>
          </a:p>
          <a:p>
            <a:pPr marL="0" indent="0">
              <a:lnSpc>
                <a:spcPct val="100000"/>
              </a:lnSpc>
              <a:buNone/>
            </a:pPr>
            <a:r>
              <a:rPr lang="en-US" altLang="en-US" sz="2400" dirty="0">
                <a:latin typeface="Calibri" panose="020F0502020204030204" pitchFamily="34" charset="0"/>
                <a:cs typeface="Calibri" panose="020F0502020204030204" pitchFamily="34" charset="0"/>
              </a:rPr>
              <a:t>This personal information can be one's name, location, contact information, or online or real-world behavior. </a:t>
            </a:r>
          </a:p>
          <a:p>
            <a:pPr marL="0" indent="0">
              <a:lnSpc>
                <a:spcPct val="100000"/>
              </a:lnSpc>
              <a:buNone/>
            </a:pPr>
            <a:endParaRPr lang="en-US" altLang="en-US" sz="2200" dirty="0">
              <a:latin typeface="Calibri" panose="020F0502020204030204" pitchFamily="34" charset="0"/>
              <a:cs typeface="Calibri" panose="020F0502020204030204" pitchFamily="34" charset="0"/>
            </a:endParaRPr>
          </a:p>
        </p:txBody>
      </p:sp>
      <p:pic>
        <p:nvPicPr>
          <p:cNvPr id="17410" name="Picture 2" descr="What is Data Privacy? Definition &amp; FAQs | EMOTIV">
            <a:extLst>
              <a:ext uri="{FF2B5EF4-FFF2-40B4-BE49-F238E27FC236}">
                <a16:creationId xmlns:a16="http://schemas.microsoft.com/office/drawing/2014/main" id="{AA098BD5-4105-521D-3634-B131DB8DA0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254595"/>
            <a:ext cx="4379089" cy="32843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ata Privacy vs. Data Security [definitions and comparisons] – Data Privacy  Manager">
            <a:extLst>
              <a:ext uri="{FF2B5EF4-FFF2-40B4-BE49-F238E27FC236}">
                <a16:creationId xmlns:a16="http://schemas.microsoft.com/office/drawing/2014/main" id="{8B090F18-0AD3-B2AD-CB2B-3F5A84041C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52525" y="3937501"/>
            <a:ext cx="6276077" cy="3284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512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privacy’s focus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90789"/>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dirty="0">
                <a:latin typeface="Calibri" panose="020F0502020204030204" pitchFamily="34" charset="0"/>
                <a:cs typeface="Calibri" panose="020F0502020204030204" pitchFamily="34" charset="0"/>
              </a:rPr>
              <a:t>Data Privacy or Information privacy is a part of the data protection area that deals with the </a:t>
            </a:r>
            <a:r>
              <a:rPr lang="en-US" altLang="en-US" dirty="0">
                <a:solidFill>
                  <a:srgbClr val="FF0000"/>
                </a:solidFill>
                <a:latin typeface="Calibri" panose="020F0502020204030204" pitchFamily="34" charset="0"/>
                <a:cs typeface="Calibri" panose="020F0502020204030204" pitchFamily="34" charset="0"/>
              </a:rPr>
              <a:t>proper handling of data</a:t>
            </a:r>
            <a:r>
              <a:rPr lang="en-US" altLang="en-US" dirty="0">
                <a:latin typeface="Calibri" panose="020F0502020204030204" pitchFamily="34" charset="0"/>
                <a:cs typeface="Calibri" panose="020F0502020204030204" pitchFamily="34" charset="0"/>
              </a:rPr>
              <a:t> focusing on compliance with </a:t>
            </a:r>
            <a:r>
              <a:rPr lang="en-US" altLang="en-US" dirty="0">
                <a:solidFill>
                  <a:srgbClr val="FF0000"/>
                </a:solidFill>
                <a:latin typeface="Calibri" panose="020F0502020204030204" pitchFamily="34" charset="0"/>
                <a:cs typeface="Calibri" panose="020F0502020204030204" pitchFamily="34" charset="0"/>
              </a:rPr>
              <a:t>data protection regulations</a:t>
            </a:r>
            <a:r>
              <a:rPr lang="en-US" altLang="en-US" dirty="0">
                <a:latin typeface="Calibri" panose="020F0502020204030204" pitchFamily="34" charset="0"/>
                <a:cs typeface="Calibri" panose="020F0502020204030204" pitchFamily="34" charset="0"/>
              </a:rPr>
              <a:t>.</a:t>
            </a:r>
          </a:p>
          <a:p>
            <a:pPr>
              <a:lnSpc>
                <a:spcPct val="150000"/>
              </a:lnSpc>
            </a:pPr>
            <a:r>
              <a:rPr lang="en-US" altLang="en-US" dirty="0">
                <a:latin typeface="Calibri" panose="020F0502020204030204" pitchFamily="34" charset="0"/>
                <a:cs typeface="Calibri" panose="020F0502020204030204" pitchFamily="34" charset="0"/>
              </a:rPr>
              <a:t>Data Privacy is centered around </a:t>
            </a:r>
            <a:r>
              <a:rPr lang="en-US" altLang="en-US" dirty="0">
                <a:solidFill>
                  <a:srgbClr val="FF0000"/>
                </a:solidFill>
                <a:latin typeface="Calibri" panose="020F0502020204030204" pitchFamily="34" charset="0"/>
                <a:cs typeface="Calibri" panose="020F0502020204030204" pitchFamily="34" charset="0"/>
              </a:rPr>
              <a:t>how data should be collected, stored, managed, and shared</a:t>
            </a:r>
            <a:r>
              <a:rPr lang="en-US" altLang="en-US" dirty="0">
                <a:latin typeface="Calibri" panose="020F0502020204030204" pitchFamily="34" charset="0"/>
                <a:cs typeface="Calibri" panose="020F0502020204030204" pitchFamily="34" charset="0"/>
              </a:rPr>
              <a:t> with any third parties, as well as compliance with the applicable privacy laws (such as California Consumer Privacy Act- CCPA or General Data Protection Regulation GDPR).</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4503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privacy regulations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136586" y="1085056"/>
            <a:ext cx="6275789"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000" b="1" dirty="0">
                <a:latin typeface="Calibri" panose="020F0502020204030204" pitchFamily="34" charset="0"/>
                <a:cs typeface="Calibri" panose="020F0502020204030204" pitchFamily="34" charset="0"/>
              </a:rPr>
              <a:t>General Data Protection Regulations (GDPR) in Europe</a:t>
            </a:r>
          </a:p>
          <a:p>
            <a:pPr marL="0" indent="0">
              <a:lnSpc>
                <a:spcPct val="100000"/>
              </a:lnSpc>
              <a:buNone/>
            </a:pPr>
            <a:r>
              <a:rPr lang="en-US" altLang="en-US" sz="1800" dirty="0">
                <a:latin typeface="Calibri" panose="020F0502020204030204" pitchFamily="34" charset="0"/>
                <a:cs typeface="Calibri" panose="020F0502020204030204" pitchFamily="34" charset="0"/>
              </a:rPr>
              <a:t>The 2018 GDPR legislation is a piece of law that protects the personal data of </a:t>
            </a:r>
            <a:r>
              <a:rPr lang="en-US" altLang="en-US" sz="1800" dirty="0">
                <a:solidFill>
                  <a:srgbClr val="FF0000"/>
                </a:solidFill>
                <a:latin typeface="Calibri" panose="020F0502020204030204" pitchFamily="34" charset="0"/>
                <a:cs typeface="Calibri" panose="020F0502020204030204" pitchFamily="34" charset="0"/>
              </a:rPr>
              <a:t>European</a:t>
            </a:r>
            <a:r>
              <a:rPr lang="en-US" altLang="en-US" sz="1800" dirty="0">
                <a:latin typeface="Calibri" panose="020F0502020204030204" pitchFamily="34" charset="0"/>
                <a:cs typeface="Calibri" panose="020F0502020204030204" pitchFamily="34" charset="0"/>
              </a:rPr>
              <a:t> citizens. It aims to increase people's control and privacy rights over their data and places strict controls on how organizations process that information. GDPR ensures that organizations process personal data securely and protect it from unauthorized processing, accidental loss, damage, and destruction. </a:t>
            </a:r>
          </a:p>
          <a:p>
            <a:pPr>
              <a:lnSpc>
                <a:spcPct val="100000"/>
              </a:lnSpc>
            </a:pPr>
            <a:r>
              <a:rPr lang="en-US" altLang="en-US" sz="2000" b="1" dirty="0">
                <a:latin typeface="Calibri" panose="020F0502020204030204" pitchFamily="34" charset="0"/>
                <a:cs typeface="Calibri" panose="020F0502020204030204" pitchFamily="34" charset="0"/>
              </a:rPr>
              <a:t>California Consumer Privacy Act (CCPA) in California, US</a:t>
            </a:r>
          </a:p>
          <a:p>
            <a:pPr marL="0" indent="0">
              <a:lnSpc>
                <a:spcPct val="100000"/>
              </a:lnSpc>
              <a:buNone/>
            </a:pPr>
            <a:r>
              <a:rPr lang="en-US" altLang="en-US" sz="1800" dirty="0">
                <a:latin typeface="Calibri" panose="020F0502020204030204" pitchFamily="34" charset="0"/>
                <a:cs typeface="Calibri" panose="020F0502020204030204" pitchFamily="34" charset="0"/>
              </a:rPr>
              <a:t>The CCPA aims to give </a:t>
            </a:r>
            <a:r>
              <a:rPr lang="en-US" altLang="en-US" sz="1800" dirty="0">
                <a:solidFill>
                  <a:srgbClr val="FF0000"/>
                </a:solidFill>
                <a:latin typeface="Calibri" panose="020F0502020204030204" pitchFamily="34" charset="0"/>
                <a:cs typeface="Calibri" panose="020F0502020204030204" pitchFamily="34" charset="0"/>
              </a:rPr>
              <a:t>California</a:t>
            </a:r>
            <a:r>
              <a:rPr lang="en-US" altLang="en-US" sz="1800" dirty="0">
                <a:latin typeface="Calibri" panose="020F0502020204030204" pitchFamily="34" charset="0"/>
                <a:cs typeface="Calibri" panose="020F0502020204030204" pitchFamily="34" charset="0"/>
              </a:rPr>
              <a:t>’s consumers more control over how businesses collect their personal data. This includes the right to know what information a business has and how it is shared or used, the right to delete that information, the right to opt out of that data being sold to third parties, and the right to avoid discrimination for exercising these CCPA rights. Organizations must provide consumers with notice of their privacy practices.</a:t>
            </a:r>
            <a:endParaRPr lang="en-US" altLang="en-US" sz="1600" dirty="0">
              <a:latin typeface="Calibri" panose="020F0502020204030204" pitchFamily="34" charset="0"/>
              <a:cs typeface="Calibri" panose="020F0502020204030204" pitchFamily="34" charset="0"/>
            </a:endParaRPr>
          </a:p>
        </p:txBody>
      </p:sp>
      <p:pic>
        <p:nvPicPr>
          <p:cNvPr id="19460" name="Picture 4" descr="CCPA vs GDPR | DataGrail">
            <a:extLst>
              <a:ext uri="{FF2B5EF4-FFF2-40B4-BE49-F238E27FC236}">
                <a16:creationId xmlns:a16="http://schemas.microsoft.com/office/drawing/2014/main" id="{5E1DD773-136C-64B0-79EE-365435F37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710" y="1188750"/>
            <a:ext cx="5682290" cy="4687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1122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FF72C2-2BC1-4B25-835C-A9AD11BD2059}"/>
              </a:ext>
            </a:extLst>
          </p:cNvPr>
          <p:cNvPicPr>
            <a:picLocks noChangeAspect="1"/>
          </p:cNvPicPr>
          <p:nvPr/>
        </p:nvPicPr>
        <p:blipFill>
          <a:blip r:embed="rId3"/>
          <a:stretch>
            <a:fillRect/>
          </a:stretch>
        </p:blipFill>
        <p:spPr>
          <a:xfrm>
            <a:off x="7633870" y="3834732"/>
            <a:ext cx="4558130" cy="2781849"/>
          </a:xfrm>
          <a:prstGeom prst="rect">
            <a:avLst/>
          </a:prstGeom>
        </p:spPr>
      </p:pic>
      <p:pic>
        <p:nvPicPr>
          <p:cNvPr id="20482" name="Picture 2" descr="HIPAA Compliant Websites: 2022 HIPAA-Compliant Website Checklist">
            <a:extLst>
              <a:ext uri="{FF2B5EF4-FFF2-40B4-BE49-F238E27FC236}">
                <a16:creationId xmlns:a16="http://schemas.microsoft.com/office/drawing/2014/main" id="{0C0592B3-89FD-B1EF-7F15-350F02BC68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3870" y="115788"/>
            <a:ext cx="4558130" cy="35932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privacy regulations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264836" y="981362"/>
            <a:ext cx="7443903"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000" b="1" dirty="0">
                <a:latin typeface="Calibri" panose="020F0502020204030204" pitchFamily="34" charset="0"/>
                <a:cs typeface="Calibri" panose="020F0502020204030204" pitchFamily="34" charset="0"/>
              </a:rPr>
              <a:t>Health Insurance Portability and Accountability Act (HIPAA) in US</a:t>
            </a:r>
          </a:p>
          <a:p>
            <a:pPr marL="0" indent="0">
              <a:lnSpc>
                <a:spcPct val="100000"/>
              </a:lnSpc>
              <a:buNone/>
            </a:pPr>
            <a:r>
              <a:rPr lang="en-US" altLang="en-US" sz="1800" dirty="0">
                <a:latin typeface="Calibri" panose="020F0502020204030204" pitchFamily="34" charset="0"/>
                <a:cs typeface="Calibri" panose="020F0502020204030204" pitchFamily="34" charset="0"/>
              </a:rPr>
              <a:t>HIPAA of 1996 is a </a:t>
            </a:r>
            <a:r>
              <a:rPr lang="en-US" altLang="en-US" sz="1800" dirty="0">
                <a:solidFill>
                  <a:srgbClr val="FF0000"/>
                </a:solidFill>
                <a:latin typeface="Calibri" panose="020F0502020204030204" pitchFamily="34" charset="0"/>
                <a:cs typeface="Calibri" panose="020F0502020204030204" pitchFamily="34" charset="0"/>
              </a:rPr>
              <a:t>United States</a:t>
            </a:r>
            <a:r>
              <a:rPr lang="en-US" altLang="en-US" sz="1800" dirty="0">
                <a:latin typeface="Calibri" panose="020F0502020204030204" pitchFamily="34" charset="0"/>
                <a:cs typeface="Calibri" panose="020F0502020204030204" pitchFamily="34" charset="0"/>
              </a:rPr>
              <a:t> Act of Congress enacted federal law. It protects patients’ health data from being exposed without their consent or knowledge. HIPAA contains a privacy rule, which addresses the disclosure and use of patient information and ensures that data is properly protected. It also has a security rule, which protects all individually identifiable health information that an organization creates, maintains, receives, or transmits electronically. </a:t>
            </a:r>
          </a:p>
          <a:p>
            <a:pPr>
              <a:lnSpc>
                <a:spcPct val="100000"/>
              </a:lnSpc>
            </a:pPr>
            <a:r>
              <a:rPr lang="en-US" altLang="en-US" sz="2000" b="1" dirty="0">
                <a:latin typeface="Calibri" panose="020F0502020204030204" pitchFamily="34" charset="0"/>
                <a:cs typeface="Calibri" panose="020F0502020204030204" pitchFamily="34" charset="0"/>
              </a:rPr>
              <a:t>Personal Data (Privacy) Ordinance (PDPO) in HK</a:t>
            </a:r>
          </a:p>
          <a:p>
            <a:pPr marL="0" indent="0">
              <a:lnSpc>
                <a:spcPct val="100000"/>
              </a:lnSpc>
              <a:buNone/>
            </a:pPr>
            <a:r>
              <a:rPr lang="en-US" altLang="en-US" sz="1800" dirty="0">
                <a:latin typeface="Calibri" panose="020F0502020204030204" pitchFamily="34" charset="0"/>
                <a:cs typeface="Calibri" panose="020F0502020204030204" pitchFamily="34" charset="0"/>
              </a:rPr>
              <a:t>The purpose of this </a:t>
            </a:r>
            <a:r>
              <a:rPr lang="en-US" altLang="en-US" sz="1800" dirty="0">
                <a:solidFill>
                  <a:srgbClr val="FF0000"/>
                </a:solidFill>
                <a:latin typeface="Calibri" panose="020F0502020204030204" pitchFamily="34" charset="0"/>
                <a:cs typeface="Calibri" panose="020F0502020204030204" pitchFamily="34" charset="0"/>
              </a:rPr>
              <a:t>1995 ordinance</a:t>
            </a:r>
            <a:r>
              <a:rPr lang="en-US" altLang="en-US" sz="1800" dirty="0">
                <a:latin typeface="Calibri" panose="020F0502020204030204" pitchFamily="34" charset="0"/>
                <a:cs typeface="Calibri" panose="020F0502020204030204" pitchFamily="34" charset="0"/>
              </a:rPr>
              <a:t> is to protect the privacy rights of a person in regard to his personal data, i.e., the Data Subject: the information which relates to a living person and can be used to identify that person and it exists in a form in which access or processing is practicable. Examples of data subject protected by this ordinance include name, address, phone number, identity card number, photo, medical record and employment records. The data user, who collects, holds, or process this data is liable for any unlawful or wrongful use of this data.</a:t>
            </a:r>
          </a:p>
        </p:txBody>
      </p:sp>
    </p:spTree>
    <p:extLst>
      <p:ext uri="{BB962C8B-B14F-4D97-AF65-F5344CB8AC3E}">
        <p14:creationId xmlns:p14="http://schemas.microsoft.com/office/powerpoint/2010/main" val="2732925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Why is data privacy regulation important?</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b="1" dirty="0">
                <a:latin typeface="Calibri" panose="020F0502020204030204" pitchFamily="34" charset="0"/>
                <a:cs typeface="Calibri" panose="020F0502020204030204" pitchFamily="34" charset="0"/>
              </a:rPr>
              <a:t>For individuals</a:t>
            </a:r>
          </a:p>
          <a:p>
            <a:pPr marL="0" indent="0">
              <a:lnSpc>
                <a:spcPct val="100000"/>
              </a:lnSpc>
              <a:buNone/>
            </a:pPr>
            <a:r>
              <a:rPr lang="en-US" altLang="en-US" sz="2000" dirty="0">
                <a:latin typeface="Calibri" panose="020F0502020204030204" pitchFamily="34" charset="0"/>
                <a:cs typeface="Calibri" panose="020F0502020204030204" pitchFamily="34" charset="0"/>
              </a:rPr>
              <a:t>Privacy laws around the world aim to give back individuals control over their data, empowering them to know how their data is being used, by whom and why, giving them control over how their personal data is being processed and used.</a:t>
            </a:r>
          </a:p>
          <a:p>
            <a:pPr marL="0" indent="0">
              <a:lnSpc>
                <a:spcPct val="100000"/>
              </a:lnSpc>
              <a:buNone/>
            </a:pPr>
            <a:r>
              <a:rPr lang="en-US" altLang="en-US" sz="2000" dirty="0">
                <a:latin typeface="Calibri" panose="020F0502020204030204" pitchFamily="34" charset="0"/>
                <a:cs typeface="Calibri" panose="020F0502020204030204" pitchFamily="34" charset="0"/>
              </a:rPr>
              <a:t>Organizations that collect personal data are obligated to respond to those questions and manage personal data in a compliant way. According to Gartner’s predictions for the future of privacy, privacy is today what “organic” or “cruelty-free” was in the past decade.</a:t>
            </a:r>
          </a:p>
          <a:p>
            <a:pPr>
              <a:lnSpc>
                <a:spcPct val="100000"/>
              </a:lnSpc>
            </a:pPr>
            <a:r>
              <a:rPr lang="en-US" altLang="en-US" sz="2400" b="1" dirty="0">
                <a:latin typeface="Calibri" panose="020F0502020204030204" pitchFamily="34" charset="0"/>
                <a:cs typeface="Calibri" panose="020F0502020204030204" pitchFamily="34" charset="0"/>
              </a:rPr>
              <a:t>From A Business Perspective</a:t>
            </a:r>
          </a:p>
          <a:p>
            <a:pPr marL="0" indent="0">
              <a:lnSpc>
                <a:spcPct val="100000"/>
              </a:lnSpc>
              <a:buNone/>
            </a:pPr>
            <a:r>
              <a:rPr lang="en-US" altLang="en-US" sz="2000" dirty="0">
                <a:latin typeface="Calibri" panose="020F0502020204030204" pitchFamily="34" charset="0"/>
                <a:cs typeface="Calibri" panose="020F0502020204030204" pitchFamily="34" charset="0"/>
              </a:rPr>
              <a:t>Businesses can not operate without processing personal data in some way. However, in order to stay compliant, companies now have to manage personal data in a transparent and compliant way, be accountable for personal data they process, and adhere to privacy principles.</a:t>
            </a:r>
          </a:p>
          <a:p>
            <a:pPr marL="0" indent="0">
              <a:lnSpc>
                <a:spcPct val="100000"/>
              </a:lnSpc>
              <a:buNone/>
            </a:pPr>
            <a:r>
              <a:rPr lang="en-US" altLang="en-US" sz="2000" dirty="0">
                <a:latin typeface="Calibri" panose="020F0502020204030204" pitchFamily="34" charset="0"/>
                <a:cs typeface="Calibri" panose="020F0502020204030204" pitchFamily="34" charset="0"/>
              </a:rPr>
              <a:t>Otherwise, they risk huge regulatory fines, loss of customers’ trust, investor appeal, and data breaches.</a:t>
            </a:r>
          </a:p>
        </p:txBody>
      </p:sp>
    </p:spTree>
    <p:extLst>
      <p:ext uri="{BB962C8B-B14F-4D97-AF65-F5344CB8AC3E}">
        <p14:creationId xmlns:p14="http://schemas.microsoft.com/office/powerpoint/2010/main" val="91383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Importance of transparency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085056"/>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latin typeface="Calibri" panose="020F0502020204030204" pitchFamily="34" charset="0"/>
                <a:cs typeface="Calibri" panose="020F0502020204030204" pitchFamily="34" charset="0"/>
              </a:rPr>
              <a:t>In this age of </a:t>
            </a:r>
            <a:r>
              <a:rPr lang="en-US" altLang="en-US" sz="2400" b="1" dirty="0">
                <a:latin typeface="Calibri" panose="020F0502020204030204" pitchFamily="34" charset="0"/>
                <a:cs typeface="Calibri" panose="020F0502020204030204" pitchFamily="34" charset="0"/>
              </a:rPr>
              <a:t>data economy</a:t>
            </a:r>
            <a:r>
              <a:rPr lang="en-US" altLang="en-US" sz="2400" dirty="0">
                <a:latin typeface="Calibri" panose="020F0502020204030204" pitchFamily="34" charset="0"/>
                <a:cs typeface="Calibri" panose="020F0502020204030204" pitchFamily="34" charset="0"/>
              </a:rPr>
              <a:t>, true company value lies in the collected personal data. This means data is an asset worthy of protecting and keeping.</a:t>
            </a:r>
          </a:p>
          <a:p>
            <a:pPr>
              <a:lnSpc>
                <a:spcPct val="100000"/>
              </a:lnSpc>
            </a:pPr>
            <a:r>
              <a:rPr lang="en-US" altLang="en-US" sz="2400" dirty="0">
                <a:latin typeface="Calibri" panose="020F0502020204030204" pitchFamily="34" charset="0"/>
                <a:cs typeface="Calibri" panose="020F0502020204030204" pitchFamily="34" charset="0"/>
              </a:rPr>
              <a:t>What companies keep forgetting is that the personal data of individuals processed by the companies are only borrowed.</a:t>
            </a:r>
          </a:p>
          <a:p>
            <a:pPr>
              <a:lnSpc>
                <a:spcPct val="100000"/>
              </a:lnSpc>
            </a:pPr>
            <a:r>
              <a:rPr lang="en-US" altLang="en-US" sz="2400" dirty="0">
                <a:latin typeface="Calibri" panose="020F0502020204030204" pitchFamily="34" charset="0"/>
                <a:cs typeface="Calibri" panose="020F0502020204030204" pitchFamily="34" charset="0"/>
              </a:rPr>
              <a:t>Privacy laws enable individuals to exercise their rights, such as the </a:t>
            </a:r>
            <a:r>
              <a:rPr lang="en-US" altLang="en-US" sz="2400" b="1" dirty="0">
                <a:latin typeface="Calibri" panose="020F0502020204030204" pitchFamily="34" charset="0"/>
                <a:cs typeface="Calibri" panose="020F0502020204030204" pitchFamily="34" charset="0"/>
              </a:rPr>
              <a:t>right to be forgotten</a:t>
            </a:r>
            <a:r>
              <a:rPr lang="en-US" altLang="en-US" sz="2400" dirty="0">
                <a:latin typeface="Calibri" panose="020F0502020204030204" pitchFamily="34" charset="0"/>
                <a:cs typeface="Calibri" panose="020F0502020204030204" pitchFamily="34" charset="0"/>
              </a:rPr>
              <a:t>, and in certain circumstances, </a:t>
            </a:r>
            <a:r>
              <a:rPr lang="en-US" altLang="en-US" sz="2400" b="1" dirty="0">
                <a:latin typeface="Calibri" panose="020F0502020204030204" pitchFamily="34" charset="0"/>
                <a:cs typeface="Calibri" panose="020F0502020204030204" pitchFamily="34" charset="0"/>
              </a:rPr>
              <a:t>individuals can take back ownership of their data.</a:t>
            </a:r>
          </a:p>
          <a:p>
            <a:pPr>
              <a:lnSpc>
                <a:spcPct val="100000"/>
              </a:lnSpc>
            </a:pPr>
            <a:r>
              <a:rPr lang="en-US" altLang="en-US" sz="2400" dirty="0">
                <a:latin typeface="Calibri" panose="020F0502020204030204" pitchFamily="34" charset="0"/>
                <a:cs typeface="Calibri" panose="020F0502020204030204" pitchFamily="34" charset="0"/>
              </a:rPr>
              <a:t>In order for companies to keep the data and keep the trust, they will have to demonstrate transparency by openly communicating how they process and manage personal data.</a:t>
            </a: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3518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838AFB-E813-2734-7F49-9E76C7FFA263}"/>
              </a:ext>
            </a:extLst>
          </p:cNvPr>
          <p:cNvPicPr>
            <a:picLocks noChangeAspect="1"/>
          </p:cNvPicPr>
          <p:nvPr/>
        </p:nvPicPr>
        <p:blipFill rotWithShape="1">
          <a:blip r:embed="rId3"/>
          <a:srcRect l="8128" r="7184"/>
          <a:stretch/>
        </p:blipFill>
        <p:spPr>
          <a:xfrm>
            <a:off x="7546695" y="1149945"/>
            <a:ext cx="4502551" cy="4253310"/>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What is data management?</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7236488"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sz="2400" dirty="0">
                <a:latin typeface="Calibri" panose="020F0502020204030204" pitchFamily="34" charset="0"/>
                <a:cs typeface="Calibri" panose="020F0502020204030204" pitchFamily="34" charset="0"/>
              </a:rPr>
              <a:t>Data management is the practice of collecting, keeping, and using data securely, efficiently, and cost-effectively.</a:t>
            </a:r>
          </a:p>
          <a:p>
            <a:pPr>
              <a:lnSpc>
                <a:spcPct val="150000"/>
              </a:lnSpc>
              <a:spcBef>
                <a:spcPts val="500"/>
              </a:spcBef>
            </a:pPr>
            <a:r>
              <a:rPr lang="en-US" altLang="en-US" sz="2400" dirty="0">
                <a:latin typeface="Calibri" panose="020F0502020204030204" pitchFamily="34" charset="0"/>
                <a:cs typeface="Calibri" panose="020F0502020204030204" pitchFamily="34" charset="0"/>
              </a:rPr>
              <a:t>As organizations create and consume data at unprecedented rates, data management solutions become essential for making sense of the vast quantities of data. </a:t>
            </a:r>
          </a:p>
          <a:p>
            <a:pPr>
              <a:lnSpc>
                <a:spcPct val="150000"/>
              </a:lnSpc>
              <a:spcBef>
                <a:spcPts val="500"/>
              </a:spcBef>
            </a:pPr>
            <a:r>
              <a:rPr lang="en-US" altLang="en-US" sz="2400" dirty="0">
                <a:latin typeface="Calibri" panose="020F0502020204030204" pitchFamily="34" charset="0"/>
                <a:cs typeface="Calibri" panose="020F0502020204030204" pitchFamily="34" charset="0"/>
              </a:rPr>
              <a:t>Today’s leading data management software ensures that reliable, up-to-date data is always used to drive decisions. </a:t>
            </a:r>
          </a:p>
          <a:p>
            <a:pPr>
              <a:lnSpc>
                <a:spcPct val="150000"/>
              </a:lnSpc>
              <a:spcBef>
                <a:spcPts val="500"/>
              </a:spcBef>
            </a:pPr>
            <a:endParaRPr lang="en-US" altLang="en-US" sz="2000" dirty="0">
              <a:latin typeface="Calibri" panose="020F0502020204030204" pitchFamily="34" charset="0"/>
              <a:cs typeface="Calibri" panose="020F0502020204030204" pitchFamily="34" charset="0"/>
            </a:endParaRPr>
          </a:p>
        </p:txBody>
      </p:sp>
      <p:sp>
        <p:nvSpPr>
          <p:cNvPr id="3" name="AutoShape 2" descr="What is Data Management? | TIBCO Software">
            <a:extLst>
              <a:ext uri="{FF2B5EF4-FFF2-40B4-BE49-F238E27FC236}">
                <a16:creationId xmlns:a16="http://schemas.microsoft.com/office/drawing/2014/main" id="{73B3CFD0-DE1A-C0D5-3F7A-231671923A1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302834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data perturbation</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800" dirty="0">
                <a:latin typeface="Calibri" panose="020F0502020204030204" pitchFamily="34" charset="0"/>
                <a:cs typeface="Calibri" panose="020F0502020204030204" pitchFamily="34" charset="0"/>
              </a:rPr>
              <a:t>Perturb data with value distortion</a:t>
            </a:r>
          </a:p>
          <a:p>
            <a:pPr lvl="1">
              <a:lnSpc>
                <a:spcPct val="80000"/>
              </a:lnSpc>
            </a:pPr>
            <a:r>
              <a:rPr lang="en-US" altLang="en-US" sz="2400" dirty="0">
                <a:latin typeface="Calibri" panose="020F0502020204030204" pitchFamily="34" charset="0"/>
                <a:cs typeface="Calibri" panose="020F0502020204030204" pitchFamily="34" charset="0"/>
              </a:rPr>
              <a:t>User provides  </a:t>
            </a:r>
            <a:r>
              <a:rPr lang="en-US" altLang="en-US" sz="2400" i="1" dirty="0" err="1">
                <a:latin typeface="Calibri" panose="020F0502020204030204" pitchFamily="34" charset="0"/>
                <a:cs typeface="Calibri" panose="020F0502020204030204" pitchFamily="34" charset="0"/>
              </a:rPr>
              <a:t>x</a:t>
            </a:r>
            <a:r>
              <a:rPr lang="en-US" altLang="en-US" sz="2400" i="1" baseline="-25000" dirty="0" err="1">
                <a:latin typeface="Calibri" panose="020F0502020204030204" pitchFamily="34" charset="0"/>
                <a:cs typeface="Calibri" panose="020F0502020204030204" pitchFamily="34" charset="0"/>
              </a:rPr>
              <a:t>i</a:t>
            </a:r>
            <a:r>
              <a:rPr lang="en-US" altLang="en-US" sz="2400" i="1" dirty="0" err="1">
                <a:latin typeface="Calibri" panose="020F0502020204030204" pitchFamily="34" charset="0"/>
                <a:cs typeface="Calibri" panose="020F0502020204030204" pitchFamily="34" charset="0"/>
              </a:rPr>
              <a:t>+r</a:t>
            </a:r>
            <a:r>
              <a:rPr lang="en-US" altLang="en-US" sz="2400" dirty="0">
                <a:latin typeface="Calibri" panose="020F0502020204030204" pitchFamily="34" charset="0"/>
                <a:cs typeface="Calibri" panose="020F0502020204030204" pitchFamily="34" charset="0"/>
              </a:rPr>
              <a:t> instead of </a:t>
            </a:r>
            <a:r>
              <a:rPr lang="en-US" altLang="en-US" sz="2400" i="1" dirty="0">
                <a:latin typeface="Calibri" panose="020F0502020204030204" pitchFamily="34" charset="0"/>
                <a:cs typeface="Calibri" panose="020F0502020204030204" pitchFamily="34" charset="0"/>
              </a:rPr>
              <a:t>x</a:t>
            </a:r>
            <a:r>
              <a:rPr lang="en-US" altLang="en-US" sz="2400" i="1" baseline="-25000" dirty="0">
                <a:latin typeface="Calibri" panose="020F0502020204030204" pitchFamily="34" charset="0"/>
                <a:cs typeface="Calibri" panose="020F0502020204030204" pitchFamily="34" charset="0"/>
              </a:rPr>
              <a:t>i</a:t>
            </a:r>
            <a:r>
              <a:rPr lang="en-US" altLang="en-US" sz="2400" dirty="0">
                <a:latin typeface="Calibri" panose="020F0502020204030204" pitchFamily="34" charset="0"/>
                <a:cs typeface="Calibri" panose="020F0502020204030204" pitchFamily="34" charset="0"/>
              </a:rPr>
              <a:t> </a:t>
            </a:r>
          </a:p>
          <a:p>
            <a:pPr lvl="1">
              <a:lnSpc>
                <a:spcPct val="80000"/>
              </a:lnSpc>
            </a:pPr>
            <a:r>
              <a:rPr lang="en-US" altLang="en-US" sz="2400" i="1" dirty="0">
                <a:latin typeface="Calibri" panose="020F0502020204030204" pitchFamily="34" charset="0"/>
                <a:cs typeface="Calibri" panose="020F0502020204030204" pitchFamily="34" charset="0"/>
              </a:rPr>
              <a:t>r</a:t>
            </a:r>
            <a:r>
              <a:rPr lang="en-US" altLang="en-US" sz="2400" dirty="0">
                <a:latin typeface="Calibri" panose="020F0502020204030204" pitchFamily="34" charset="0"/>
                <a:cs typeface="Calibri" panose="020F0502020204030204" pitchFamily="34" charset="0"/>
              </a:rPr>
              <a:t> is a random value</a:t>
            </a:r>
          </a:p>
          <a:p>
            <a:pPr lvl="2">
              <a:lnSpc>
                <a:spcPct val="80000"/>
              </a:lnSpc>
            </a:pPr>
            <a:r>
              <a:rPr lang="en-US" altLang="en-US" sz="2000" dirty="0">
                <a:latin typeface="Calibri" panose="020F0502020204030204" pitchFamily="34" charset="0"/>
                <a:cs typeface="Calibri" panose="020F0502020204030204" pitchFamily="34" charset="0"/>
              </a:rPr>
              <a:t>Uniform, uniform distribution between [-</a:t>
            </a:r>
            <a:r>
              <a:rPr lang="en-US" altLang="en-US" sz="2000" dirty="0">
                <a:latin typeface="Calibri" panose="020F0502020204030204" pitchFamily="34" charset="0"/>
                <a:cs typeface="Calibri" panose="020F0502020204030204" pitchFamily="34" charset="0"/>
                <a:sym typeface="Symbol" pitchFamily="2" charset="2"/>
              </a:rPr>
              <a:t>, </a:t>
            </a:r>
            <a:r>
              <a:rPr lang="en-US" altLang="en-US" sz="2000" dirty="0">
                <a:latin typeface="Calibri" panose="020F0502020204030204" pitchFamily="34" charset="0"/>
                <a:cs typeface="Calibri" panose="020F0502020204030204" pitchFamily="34" charset="0"/>
              </a:rPr>
              <a:t>]</a:t>
            </a:r>
          </a:p>
          <a:p>
            <a:pPr lvl="2">
              <a:lnSpc>
                <a:spcPct val="80000"/>
              </a:lnSpc>
            </a:pPr>
            <a:r>
              <a:rPr lang="en-US" altLang="en-US" sz="2000" dirty="0">
                <a:latin typeface="Calibri" panose="020F0502020204030204" pitchFamily="34" charset="0"/>
                <a:cs typeface="Calibri" panose="020F0502020204030204" pitchFamily="34" charset="0"/>
              </a:rPr>
              <a:t>Gaussian, normal distribution with </a:t>
            </a:r>
            <a:r>
              <a:rPr lang="en-US" altLang="en-US" sz="2000" dirty="0">
                <a:latin typeface="Calibri" panose="020F0502020204030204" pitchFamily="34" charset="0"/>
                <a:cs typeface="Calibri" panose="020F0502020204030204" pitchFamily="34" charset="0"/>
                <a:sym typeface="Symbol" pitchFamily="2" charset="2"/>
              </a:rPr>
              <a:t> = 0, </a:t>
            </a:r>
            <a:endParaRPr lang="en-US" altLang="en-US" sz="2000"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97BE865-524B-9C25-26A7-297206CC1DFF}"/>
              </a:ext>
            </a:extLst>
          </p:cNvPr>
          <p:cNvGrpSpPr/>
          <p:nvPr/>
        </p:nvGrpSpPr>
        <p:grpSpPr>
          <a:xfrm>
            <a:off x="1579944" y="2710847"/>
            <a:ext cx="7147367" cy="4010628"/>
            <a:chOff x="228600" y="1676400"/>
            <a:chExt cx="7620000" cy="4343400"/>
          </a:xfrm>
        </p:grpSpPr>
        <p:grpSp>
          <p:nvGrpSpPr>
            <p:cNvPr id="4" name="Group 3">
              <a:extLst>
                <a:ext uri="{FF2B5EF4-FFF2-40B4-BE49-F238E27FC236}">
                  <a16:creationId xmlns:a16="http://schemas.microsoft.com/office/drawing/2014/main" id="{73AE8E59-CDCF-C05B-FE69-BE3283AA6B77}"/>
                </a:ext>
              </a:extLst>
            </p:cNvPr>
            <p:cNvGrpSpPr>
              <a:grpSpLocks/>
            </p:cNvGrpSpPr>
            <p:nvPr/>
          </p:nvGrpSpPr>
          <p:grpSpPr bwMode="auto">
            <a:xfrm>
              <a:off x="6248400" y="4267200"/>
              <a:ext cx="990600" cy="590550"/>
              <a:chOff x="3808" y="2844"/>
              <a:chExt cx="575" cy="372"/>
            </a:xfrm>
          </p:grpSpPr>
          <p:sp>
            <p:nvSpPr>
              <p:cNvPr id="58" name="Rectangle 4">
                <a:extLst>
                  <a:ext uri="{FF2B5EF4-FFF2-40B4-BE49-F238E27FC236}">
                    <a16:creationId xmlns:a16="http://schemas.microsoft.com/office/drawing/2014/main" id="{21A94E0B-7F02-3A5D-F761-861D8EB79185}"/>
                  </a:ext>
                </a:extLst>
              </p:cNvPr>
              <p:cNvSpPr>
                <a:spLocks noChangeArrowheads="1"/>
              </p:cNvSpPr>
              <p:nvPr/>
            </p:nvSpPr>
            <p:spPr bwMode="auto">
              <a:xfrm>
                <a:off x="3817" y="2844"/>
                <a:ext cx="566" cy="372"/>
              </a:xfrm>
              <a:prstGeom prst="rect">
                <a:avLst/>
              </a:prstGeom>
              <a:solidFill>
                <a:srgbClr val="400097"/>
              </a:solidFill>
              <a:ln w="0">
                <a:solidFill>
                  <a:srgbClr val="400097"/>
                </a:solidFill>
                <a:miter lim="800000"/>
                <a:headEnd/>
                <a:tailEnd/>
              </a:ln>
            </p:spPr>
            <p:txBody>
              <a:bodyPr/>
              <a:lstStyle/>
              <a:p>
                <a:endParaRPr lang="en-US">
                  <a:latin typeface="Calibri" panose="020F0502020204030204" pitchFamily="34" charset="0"/>
                  <a:cs typeface="Calibri" panose="020F0502020204030204" pitchFamily="34" charset="0"/>
                </a:endParaRPr>
              </a:p>
            </p:txBody>
          </p:sp>
          <p:sp>
            <p:nvSpPr>
              <p:cNvPr id="59" name="Line 5">
                <a:extLst>
                  <a:ext uri="{FF2B5EF4-FFF2-40B4-BE49-F238E27FC236}">
                    <a16:creationId xmlns:a16="http://schemas.microsoft.com/office/drawing/2014/main" id="{3D3B4702-C6DC-B439-FE39-EA6F5D9FE4C9}"/>
                  </a:ext>
                </a:extLst>
              </p:cNvPr>
              <p:cNvSpPr>
                <a:spLocks noChangeShapeType="1"/>
              </p:cNvSpPr>
              <p:nvPr/>
            </p:nvSpPr>
            <p:spPr bwMode="auto">
              <a:xfrm>
                <a:off x="3817" y="3198"/>
                <a:ext cx="557"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0" name="Rectangle 6">
                <a:extLst>
                  <a:ext uri="{FF2B5EF4-FFF2-40B4-BE49-F238E27FC236}">
                    <a16:creationId xmlns:a16="http://schemas.microsoft.com/office/drawing/2014/main" id="{271A3B40-B6E0-1422-396E-B750A297C03F}"/>
                  </a:ext>
                </a:extLst>
              </p:cNvPr>
              <p:cNvSpPr>
                <a:spLocks noChangeArrowheads="1"/>
              </p:cNvSpPr>
              <p:nvPr/>
            </p:nvSpPr>
            <p:spPr bwMode="auto">
              <a:xfrm>
                <a:off x="3820" y="2847"/>
                <a:ext cx="560" cy="357"/>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1" name="Freeform 7">
                <a:extLst>
                  <a:ext uri="{FF2B5EF4-FFF2-40B4-BE49-F238E27FC236}">
                    <a16:creationId xmlns:a16="http://schemas.microsoft.com/office/drawing/2014/main" id="{2B32F3E3-C2C5-2BF8-46AB-7ABEFA2798C4}"/>
                  </a:ext>
                </a:extLst>
              </p:cNvPr>
              <p:cNvSpPr>
                <a:spLocks/>
              </p:cNvSpPr>
              <p:nvPr/>
            </p:nvSpPr>
            <p:spPr bwMode="auto">
              <a:xfrm>
                <a:off x="3826" y="3198"/>
                <a:ext cx="26" cy="1"/>
              </a:xfrm>
              <a:custGeom>
                <a:avLst/>
                <a:gdLst>
                  <a:gd name="T0" fmla="*/ 0 w 80"/>
                  <a:gd name="T1" fmla="*/ 26 w 80"/>
                  <a:gd name="T2" fmla="*/ 80 w 80"/>
                </a:gdLst>
                <a:ahLst/>
                <a:cxnLst>
                  <a:cxn ang="0">
                    <a:pos x="T0" y="0"/>
                  </a:cxn>
                  <a:cxn ang="0">
                    <a:pos x="T1" y="0"/>
                  </a:cxn>
                  <a:cxn ang="0">
                    <a:pos x="T2" y="0"/>
                  </a:cxn>
                </a:cxnLst>
                <a:rect l="0" t="0" r="r" b="b"/>
                <a:pathLst>
                  <a:path w="80">
                    <a:moveTo>
                      <a:pt x="0" y="0"/>
                    </a:moveTo>
                    <a:lnTo>
                      <a:pt x="26" y="0"/>
                    </a:lnTo>
                    <a:lnTo>
                      <a:pt x="80" y="0"/>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2" name="Freeform 8">
                <a:extLst>
                  <a:ext uri="{FF2B5EF4-FFF2-40B4-BE49-F238E27FC236}">
                    <a16:creationId xmlns:a16="http://schemas.microsoft.com/office/drawing/2014/main" id="{4CDC2688-CDB0-3C41-AE82-AD4ADED4548E}"/>
                  </a:ext>
                </a:extLst>
              </p:cNvPr>
              <p:cNvSpPr>
                <a:spLocks/>
              </p:cNvSpPr>
              <p:nvPr/>
            </p:nvSpPr>
            <p:spPr bwMode="auto">
              <a:xfrm>
                <a:off x="3897" y="2862"/>
                <a:ext cx="424" cy="336"/>
              </a:xfrm>
              <a:custGeom>
                <a:avLst/>
                <a:gdLst>
                  <a:gd name="T0" fmla="*/ 0 w 1272"/>
                  <a:gd name="T1" fmla="*/ 1007 h 1007"/>
                  <a:gd name="T2" fmla="*/ 25 w 1272"/>
                  <a:gd name="T3" fmla="*/ 1007 h 1007"/>
                  <a:gd name="T4" fmla="*/ 79 w 1272"/>
                  <a:gd name="T5" fmla="*/ 1007 h 1007"/>
                  <a:gd name="T6" fmla="*/ 132 w 1272"/>
                  <a:gd name="T7" fmla="*/ 1007 h 1007"/>
                  <a:gd name="T8" fmla="*/ 158 w 1272"/>
                  <a:gd name="T9" fmla="*/ 636 h 1007"/>
                  <a:gd name="T10" fmla="*/ 211 w 1272"/>
                  <a:gd name="T11" fmla="*/ 265 h 1007"/>
                  <a:gd name="T12" fmla="*/ 265 w 1272"/>
                  <a:gd name="T13" fmla="*/ 25 h 1007"/>
                  <a:gd name="T14" fmla="*/ 290 w 1272"/>
                  <a:gd name="T15" fmla="*/ 52 h 1007"/>
                  <a:gd name="T16" fmla="*/ 344 w 1272"/>
                  <a:gd name="T17" fmla="*/ 265 h 1007"/>
                  <a:gd name="T18" fmla="*/ 397 w 1272"/>
                  <a:gd name="T19" fmla="*/ 371 h 1007"/>
                  <a:gd name="T20" fmla="*/ 423 w 1272"/>
                  <a:gd name="T21" fmla="*/ 477 h 1007"/>
                  <a:gd name="T22" fmla="*/ 476 w 1272"/>
                  <a:gd name="T23" fmla="*/ 530 h 1007"/>
                  <a:gd name="T24" fmla="*/ 530 w 1272"/>
                  <a:gd name="T25" fmla="*/ 636 h 1007"/>
                  <a:gd name="T26" fmla="*/ 557 w 1272"/>
                  <a:gd name="T27" fmla="*/ 742 h 1007"/>
                  <a:gd name="T28" fmla="*/ 609 w 1272"/>
                  <a:gd name="T29" fmla="*/ 822 h 1007"/>
                  <a:gd name="T30" fmla="*/ 636 w 1272"/>
                  <a:gd name="T31" fmla="*/ 848 h 1007"/>
                  <a:gd name="T32" fmla="*/ 690 w 1272"/>
                  <a:gd name="T33" fmla="*/ 848 h 1007"/>
                  <a:gd name="T34" fmla="*/ 742 w 1272"/>
                  <a:gd name="T35" fmla="*/ 796 h 1007"/>
                  <a:gd name="T36" fmla="*/ 769 w 1272"/>
                  <a:gd name="T37" fmla="*/ 742 h 1007"/>
                  <a:gd name="T38" fmla="*/ 822 w 1272"/>
                  <a:gd name="T39" fmla="*/ 636 h 1007"/>
                  <a:gd name="T40" fmla="*/ 874 w 1272"/>
                  <a:gd name="T41" fmla="*/ 503 h 1007"/>
                  <a:gd name="T42" fmla="*/ 901 w 1272"/>
                  <a:gd name="T43" fmla="*/ 317 h 1007"/>
                  <a:gd name="T44" fmla="*/ 955 w 1272"/>
                  <a:gd name="T45" fmla="*/ 158 h 1007"/>
                  <a:gd name="T46" fmla="*/ 1007 w 1272"/>
                  <a:gd name="T47" fmla="*/ 0 h 1007"/>
                  <a:gd name="T48" fmla="*/ 1034 w 1272"/>
                  <a:gd name="T49" fmla="*/ 344 h 1007"/>
                  <a:gd name="T50" fmla="*/ 1087 w 1272"/>
                  <a:gd name="T51" fmla="*/ 715 h 1007"/>
                  <a:gd name="T52" fmla="*/ 1140 w 1272"/>
                  <a:gd name="T53" fmla="*/ 1007 h 1007"/>
                  <a:gd name="T54" fmla="*/ 1166 w 1272"/>
                  <a:gd name="T55" fmla="*/ 1007 h 1007"/>
                  <a:gd name="T56" fmla="*/ 1220 w 1272"/>
                  <a:gd name="T57" fmla="*/ 1007 h 1007"/>
                  <a:gd name="T58" fmla="*/ 1272 w 1272"/>
                  <a:gd name="T59" fmla="*/ 1007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72" h="1007">
                    <a:moveTo>
                      <a:pt x="0" y="1007"/>
                    </a:moveTo>
                    <a:lnTo>
                      <a:pt x="25" y="1007"/>
                    </a:lnTo>
                    <a:lnTo>
                      <a:pt x="79" y="1007"/>
                    </a:lnTo>
                    <a:lnTo>
                      <a:pt x="132" y="1007"/>
                    </a:lnTo>
                    <a:lnTo>
                      <a:pt x="158" y="636"/>
                    </a:lnTo>
                    <a:lnTo>
                      <a:pt x="211" y="265"/>
                    </a:lnTo>
                    <a:lnTo>
                      <a:pt x="265" y="25"/>
                    </a:lnTo>
                    <a:lnTo>
                      <a:pt x="290" y="52"/>
                    </a:lnTo>
                    <a:lnTo>
                      <a:pt x="344" y="265"/>
                    </a:lnTo>
                    <a:lnTo>
                      <a:pt x="397" y="371"/>
                    </a:lnTo>
                    <a:lnTo>
                      <a:pt x="423" y="477"/>
                    </a:lnTo>
                    <a:lnTo>
                      <a:pt x="476" y="530"/>
                    </a:lnTo>
                    <a:lnTo>
                      <a:pt x="530" y="636"/>
                    </a:lnTo>
                    <a:lnTo>
                      <a:pt x="557" y="742"/>
                    </a:lnTo>
                    <a:lnTo>
                      <a:pt x="609" y="822"/>
                    </a:lnTo>
                    <a:lnTo>
                      <a:pt x="636" y="848"/>
                    </a:lnTo>
                    <a:lnTo>
                      <a:pt x="690" y="848"/>
                    </a:lnTo>
                    <a:lnTo>
                      <a:pt x="742" y="796"/>
                    </a:lnTo>
                    <a:lnTo>
                      <a:pt x="769" y="742"/>
                    </a:lnTo>
                    <a:lnTo>
                      <a:pt x="822" y="636"/>
                    </a:lnTo>
                    <a:lnTo>
                      <a:pt x="874" y="503"/>
                    </a:lnTo>
                    <a:lnTo>
                      <a:pt x="901" y="317"/>
                    </a:lnTo>
                    <a:lnTo>
                      <a:pt x="955" y="158"/>
                    </a:lnTo>
                    <a:lnTo>
                      <a:pt x="1007" y="0"/>
                    </a:lnTo>
                    <a:lnTo>
                      <a:pt x="1034" y="344"/>
                    </a:lnTo>
                    <a:lnTo>
                      <a:pt x="1087" y="715"/>
                    </a:lnTo>
                    <a:lnTo>
                      <a:pt x="1140" y="1007"/>
                    </a:lnTo>
                    <a:lnTo>
                      <a:pt x="1166" y="1007"/>
                    </a:lnTo>
                    <a:lnTo>
                      <a:pt x="1220" y="1007"/>
                    </a:lnTo>
                    <a:lnTo>
                      <a:pt x="1272" y="1007"/>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3" name="Line 9">
                <a:extLst>
                  <a:ext uri="{FF2B5EF4-FFF2-40B4-BE49-F238E27FC236}">
                    <a16:creationId xmlns:a16="http://schemas.microsoft.com/office/drawing/2014/main" id="{DA79BE39-D39E-57A4-AA92-6C1D51D34020}"/>
                  </a:ext>
                </a:extLst>
              </p:cNvPr>
              <p:cNvSpPr>
                <a:spLocks noChangeShapeType="1"/>
              </p:cNvSpPr>
              <p:nvPr/>
            </p:nvSpPr>
            <p:spPr bwMode="auto">
              <a:xfrm flipV="1">
                <a:off x="3817" y="2844"/>
                <a:ext cx="1" cy="354"/>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4" name="Line 10">
                <a:extLst>
                  <a:ext uri="{FF2B5EF4-FFF2-40B4-BE49-F238E27FC236}">
                    <a16:creationId xmlns:a16="http://schemas.microsoft.com/office/drawing/2014/main" id="{1DB8EADE-ECE3-23E7-D83F-84528E172166}"/>
                  </a:ext>
                </a:extLst>
              </p:cNvPr>
              <p:cNvSpPr>
                <a:spLocks noChangeShapeType="1"/>
              </p:cNvSpPr>
              <p:nvPr/>
            </p:nvSpPr>
            <p:spPr bwMode="auto">
              <a:xfrm>
                <a:off x="3808" y="319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5" name="Line 11">
                <a:extLst>
                  <a:ext uri="{FF2B5EF4-FFF2-40B4-BE49-F238E27FC236}">
                    <a16:creationId xmlns:a16="http://schemas.microsoft.com/office/drawing/2014/main" id="{4986F8A2-AE00-C862-E9F8-96664A1BBB77}"/>
                  </a:ext>
                </a:extLst>
              </p:cNvPr>
              <p:cNvSpPr>
                <a:spLocks noChangeShapeType="1"/>
              </p:cNvSpPr>
              <p:nvPr/>
            </p:nvSpPr>
            <p:spPr bwMode="auto">
              <a:xfrm>
                <a:off x="3808" y="318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6" name="Line 12">
                <a:extLst>
                  <a:ext uri="{FF2B5EF4-FFF2-40B4-BE49-F238E27FC236}">
                    <a16:creationId xmlns:a16="http://schemas.microsoft.com/office/drawing/2014/main" id="{7FEB0B6F-0A9E-FC8B-D81C-DA71F02B0054}"/>
                  </a:ext>
                </a:extLst>
              </p:cNvPr>
              <p:cNvSpPr>
                <a:spLocks noChangeShapeType="1"/>
              </p:cNvSpPr>
              <p:nvPr/>
            </p:nvSpPr>
            <p:spPr bwMode="auto">
              <a:xfrm>
                <a:off x="3808" y="3162"/>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7" name="Line 13">
                <a:extLst>
                  <a:ext uri="{FF2B5EF4-FFF2-40B4-BE49-F238E27FC236}">
                    <a16:creationId xmlns:a16="http://schemas.microsoft.com/office/drawing/2014/main" id="{9ADA7AFA-ADEC-F1DC-6423-1D701F64E13F}"/>
                  </a:ext>
                </a:extLst>
              </p:cNvPr>
              <p:cNvSpPr>
                <a:spLocks noChangeShapeType="1"/>
              </p:cNvSpPr>
              <p:nvPr/>
            </p:nvSpPr>
            <p:spPr bwMode="auto">
              <a:xfrm>
                <a:off x="3808" y="314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8" name="Line 14">
                <a:extLst>
                  <a:ext uri="{FF2B5EF4-FFF2-40B4-BE49-F238E27FC236}">
                    <a16:creationId xmlns:a16="http://schemas.microsoft.com/office/drawing/2014/main" id="{4A56D2A3-58E5-54D6-88B2-9BC31C215457}"/>
                  </a:ext>
                </a:extLst>
              </p:cNvPr>
              <p:cNvSpPr>
                <a:spLocks noChangeShapeType="1"/>
              </p:cNvSpPr>
              <p:nvPr/>
            </p:nvSpPr>
            <p:spPr bwMode="auto">
              <a:xfrm>
                <a:off x="3808" y="312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69" name="Line 15">
                <a:extLst>
                  <a:ext uri="{FF2B5EF4-FFF2-40B4-BE49-F238E27FC236}">
                    <a16:creationId xmlns:a16="http://schemas.microsoft.com/office/drawing/2014/main" id="{01D64E22-1F5D-48B9-64DC-C79E2BD62167}"/>
                  </a:ext>
                </a:extLst>
              </p:cNvPr>
              <p:cNvSpPr>
                <a:spLocks noChangeShapeType="1"/>
              </p:cNvSpPr>
              <p:nvPr/>
            </p:nvSpPr>
            <p:spPr bwMode="auto">
              <a:xfrm>
                <a:off x="3808" y="310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0" name="Line 16">
                <a:extLst>
                  <a:ext uri="{FF2B5EF4-FFF2-40B4-BE49-F238E27FC236}">
                    <a16:creationId xmlns:a16="http://schemas.microsoft.com/office/drawing/2014/main" id="{707C14BE-4856-6143-BDF9-A92DA48B5BEE}"/>
                  </a:ext>
                </a:extLst>
              </p:cNvPr>
              <p:cNvSpPr>
                <a:spLocks noChangeShapeType="1"/>
              </p:cNvSpPr>
              <p:nvPr/>
            </p:nvSpPr>
            <p:spPr bwMode="auto">
              <a:xfrm>
                <a:off x="3808" y="308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1" name="Line 17">
                <a:extLst>
                  <a:ext uri="{FF2B5EF4-FFF2-40B4-BE49-F238E27FC236}">
                    <a16:creationId xmlns:a16="http://schemas.microsoft.com/office/drawing/2014/main" id="{60912D92-00F5-69EC-EFC2-1338A92E0F93}"/>
                  </a:ext>
                </a:extLst>
              </p:cNvPr>
              <p:cNvSpPr>
                <a:spLocks noChangeShapeType="1"/>
              </p:cNvSpPr>
              <p:nvPr/>
            </p:nvSpPr>
            <p:spPr bwMode="auto">
              <a:xfrm>
                <a:off x="3808" y="306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2" name="Line 18">
                <a:extLst>
                  <a:ext uri="{FF2B5EF4-FFF2-40B4-BE49-F238E27FC236}">
                    <a16:creationId xmlns:a16="http://schemas.microsoft.com/office/drawing/2014/main" id="{B35BDFFA-44B8-1FD8-9023-F84900A9538C}"/>
                  </a:ext>
                </a:extLst>
              </p:cNvPr>
              <p:cNvSpPr>
                <a:spLocks noChangeShapeType="1"/>
              </p:cNvSpPr>
              <p:nvPr/>
            </p:nvSpPr>
            <p:spPr bwMode="auto">
              <a:xfrm>
                <a:off x="3808" y="304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3" name="Line 19">
                <a:extLst>
                  <a:ext uri="{FF2B5EF4-FFF2-40B4-BE49-F238E27FC236}">
                    <a16:creationId xmlns:a16="http://schemas.microsoft.com/office/drawing/2014/main" id="{0BBF5D46-3F94-27E2-B7A9-DA732B10618A}"/>
                  </a:ext>
                </a:extLst>
              </p:cNvPr>
              <p:cNvSpPr>
                <a:spLocks noChangeShapeType="1"/>
              </p:cNvSpPr>
              <p:nvPr/>
            </p:nvSpPr>
            <p:spPr bwMode="auto">
              <a:xfrm>
                <a:off x="3808" y="302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4" name="Line 20">
                <a:extLst>
                  <a:ext uri="{FF2B5EF4-FFF2-40B4-BE49-F238E27FC236}">
                    <a16:creationId xmlns:a16="http://schemas.microsoft.com/office/drawing/2014/main" id="{34920F80-35A3-F868-8203-15884A997B43}"/>
                  </a:ext>
                </a:extLst>
              </p:cNvPr>
              <p:cNvSpPr>
                <a:spLocks noChangeShapeType="1"/>
              </p:cNvSpPr>
              <p:nvPr/>
            </p:nvSpPr>
            <p:spPr bwMode="auto">
              <a:xfrm>
                <a:off x="3808" y="300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5" name="Line 21">
                <a:extLst>
                  <a:ext uri="{FF2B5EF4-FFF2-40B4-BE49-F238E27FC236}">
                    <a16:creationId xmlns:a16="http://schemas.microsoft.com/office/drawing/2014/main" id="{C067C8A7-64B3-9F23-7088-35B9EE67FCD6}"/>
                  </a:ext>
                </a:extLst>
              </p:cNvPr>
              <p:cNvSpPr>
                <a:spLocks noChangeShapeType="1"/>
              </p:cNvSpPr>
              <p:nvPr/>
            </p:nvSpPr>
            <p:spPr bwMode="auto">
              <a:xfrm>
                <a:off x="3808" y="298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6" name="Line 22">
                <a:extLst>
                  <a:ext uri="{FF2B5EF4-FFF2-40B4-BE49-F238E27FC236}">
                    <a16:creationId xmlns:a16="http://schemas.microsoft.com/office/drawing/2014/main" id="{6A91E0C0-EE7C-1006-E8CE-E59F22746070}"/>
                  </a:ext>
                </a:extLst>
              </p:cNvPr>
              <p:cNvSpPr>
                <a:spLocks noChangeShapeType="1"/>
              </p:cNvSpPr>
              <p:nvPr/>
            </p:nvSpPr>
            <p:spPr bwMode="auto">
              <a:xfrm>
                <a:off x="3808" y="296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7" name="Line 23">
                <a:extLst>
                  <a:ext uri="{FF2B5EF4-FFF2-40B4-BE49-F238E27FC236}">
                    <a16:creationId xmlns:a16="http://schemas.microsoft.com/office/drawing/2014/main" id="{4253300C-D336-9B83-48E3-1C3C7BB7E823}"/>
                  </a:ext>
                </a:extLst>
              </p:cNvPr>
              <p:cNvSpPr>
                <a:spLocks noChangeShapeType="1"/>
              </p:cNvSpPr>
              <p:nvPr/>
            </p:nvSpPr>
            <p:spPr bwMode="auto">
              <a:xfrm>
                <a:off x="3808" y="295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8" name="Line 24">
                <a:extLst>
                  <a:ext uri="{FF2B5EF4-FFF2-40B4-BE49-F238E27FC236}">
                    <a16:creationId xmlns:a16="http://schemas.microsoft.com/office/drawing/2014/main" id="{30B308C2-8A1F-4006-83C7-2EE984FA8511}"/>
                  </a:ext>
                </a:extLst>
              </p:cNvPr>
              <p:cNvSpPr>
                <a:spLocks noChangeShapeType="1"/>
              </p:cNvSpPr>
              <p:nvPr/>
            </p:nvSpPr>
            <p:spPr bwMode="auto">
              <a:xfrm>
                <a:off x="3808" y="292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79" name="Line 25">
                <a:extLst>
                  <a:ext uri="{FF2B5EF4-FFF2-40B4-BE49-F238E27FC236}">
                    <a16:creationId xmlns:a16="http://schemas.microsoft.com/office/drawing/2014/main" id="{B2475A59-8270-5D86-A51F-1AF26FC89263}"/>
                  </a:ext>
                </a:extLst>
              </p:cNvPr>
              <p:cNvSpPr>
                <a:spLocks noChangeShapeType="1"/>
              </p:cNvSpPr>
              <p:nvPr/>
            </p:nvSpPr>
            <p:spPr bwMode="auto">
              <a:xfrm>
                <a:off x="3808" y="290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0" name="Line 26">
                <a:extLst>
                  <a:ext uri="{FF2B5EF4-FFF2-40B4-BE49-F238E27FC236}">
                    <a16:creationId xmlns:a16="http://schemas.microsoft.com/office/drawing/2014/main" id="{08F28F48-63FC-0F0B-8081-AD423E56BDAE}"/>
                  </a:ext>
                </a:extLst>
              </p:cNvPr>
              <p:cNvSpPr>
                <a:spLocks noChangeShapeType="1"/>
              </p:cNvSpPr>
              <p:nvPr/>
            </p:nvSpPr>
            <p:spPr bwMode="auto">
              <a:xfrm>
                <a:off x="3808" y="288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1" name="Line 27">
                <a:extLst>
                  <a:ext uri="{FF2B5EF4-FFF2-40B4-BE49-F238E27FC236}">
                    <a16:creationId xmlns:a16="http://schemas.microsoft.com/office/drawing/2014/main" id="{358B79E5-76D7-C702-24C8-179728FADFD4}"/>
                  </a:ext>
                </a:extLst>
              </p:cNvPr>
              <p:cNvSpPr>
                <a:spLocks noChangeShapeType="1"/>
              </p:cNvSpPr>
              <p:nvPr/>
            </p:nvSpPr>
            <p:spPr bwMode="auto">
              <a:xfrm>
                <a:off x="3808" y="287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82" name="Line 28">
                <a:extLst>
                  <a:ext uri="{FF2B5EF4-FFF2-40B4-BE49-F238E27FC236}">
                    <a16:creationId xmlns:a16="http://schemas.microsoft.com/office/drawing/2014/main" id="{F96E65FD-479F-1B51-D609-A2DD34EED468}"/>
                  </a:ext>
                </a:extLst>
              </p:cNvPr>
              <p:cNvSpPr>
                <a:spLocks noChangeShapeType="1"/>
              </p:cNvSpPr>
              <p:nvPr/>
            </p:nvSpPr>
            <p:spPr bwMode="auto">
              <a:xfrm>
                <a:off x="3808" y="2844"/>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7" name="Rectangle 29">
              <a:extLst>
                <a:ext uri="{FF2B5EF4-FFF2-40B4-BE49-F238E27FC236}">
                  <a16:creationId xmlns:a16="http://schemas.microsoft.com/office/drawing/2014/main" id="{678E3E8C-E8F5-2790-0C7E-C306715FE356}"/>
                </a:ext>
              </a:extLst>
            </p:cNvPr>
            <p:cNvSpPr>
              <a:spLocks noChangeArrowheads="1"/>
            </p:cNvSpPr>
            <p:nvPr/>
          </p:nvSpPr>
          <p:spPr bwMode="auto">
            <a:xfrm>
              <a:off x="3962400" y="1905000"/>
              <a:ext cx="13716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50 | 40K | ... </a:t>
              </a:r>
            </a:p>
          </p:txBody>
        </p:sp>
        <p:sp>
          <p:nvSpPr>
            <p:cNvPr id="8" name="Rectangle 30">
              <a:extLst>
                <a:ext uri="{FF2B5EF4-FFF2-40B4-BE49-F238E27FC236}">
                  <a16:creationId xmlns:a16="http://schemas.microsoft.com/office/drawing/2014/main" id="{8F81B748-8BFB-3406-6773-2ED5005BF72F}"/>
                </a:ext>
              </a:extLst>
            </p:cNvPr>
            <p:cNvSpPr>
              <a:spLocks noChangeArrowheads="1"/>
            </p:cNvSpPr>
            <p:nvPr/>
          </p:nvSpPr>
          <p:spPr bwMode="auto">
            <a:xfrm>
              <a:off x="1905000" y="1905000"/>
              <a:ext cx="15240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30 | 70K | ... </a:t>
              </a:r>
            </a:p>
          </p:txBody>
        </p:sp>
        <p:grpSp>
          <p:nvGrpSpPr>
            <p:cNvPr id="9" name="Group 31">
              <a:extLst>
                <a:ext uri="{FF2B5EF4-FFF2-40B4-BE49-F238E27FC236}">
                  <a16:creationId xmlns:a16="http://schemas.microsoft.com/office/drawing/2014/main" id="{4E1B810B-811F-7D7C-6287-CB709EF2534C}"/>
                </a:ext>
              </a:extLst>
            </p:cNvPr>
            <p:cNvGrpSpPr>
              <a:grpSpLocks/>
            </p:cNvGrpSpPr>
            <p:nvPr/>
          </p:nvGrpSpPr>
          <p:grpSpPr bwMode="auto">
            <a:xfrm>
              <a:off x="6248400" y="1828800"/>
              <a:ext cx="1025525" cy="631825"/>
              <a:chOff x="3737" y="1261"/>
              <a:chExt cx="646" cy="398"/>
            </a:xfrm>
          </p:grpSpPr>
          <p:sp>
            <p:nvSpPr>
              <p:cNvPr id="40" name="Rectangle 32">
                <a:extLst>
                  <a:ext uri="{FF2B5EF4-FFF2-40B4-BE49-F238E27FC236}">
                    <a16:creationId xmlns:a16="http://schemas.microsoft.com/office/drawing/2014/main" id="{0597C807-C0DD-5378-DA09-EBEF4E93E97F}"/>
                  </a:ext>
                </a:extLst>
              </p:cNvPr>
              <p:cNvSpPr>
                <a:spLocks noChangeArrowheads="1"/>
              </p:cNvSpPr>
              <p:nvPr/>
            </p:nvSpPr>
            <p:spPr bwMode="auto">
              <a:xfrm>
                <a:off x="3746" y="1261"/>
                <a:ext cx="637" cy="398"/>
              </a:xfrm>
              <a:prstGeom prst="rect">
                <a:avLst/>
              </a:prstGeom>
              <a:solidFill>
                <a:srgbClr val="400097"/>
              </a:solidFill>
              <a:ln w="0">
                <a:solidFill>
                  <a:srgbClr val="400097"/>
                </a:solidFill>
                <a:miter lim="800000"/>
                <a:headEnd/>
                <a:tailEnd/>
              </a:ln>
            </p:spPr>
            <p:txBody>
              <a:bodyPr/>
              <a:lstStyle/>
              <a:p>
                <a:endParaRPr lang="en-US">
                  <a:latin typeface="Calibri" panose="020F0502020204030204" pitchFamily="34" charset="0"/>
                  <a:cs typeface="Calibri" panose="020F0502020204030204" pitchFamily="34" charset="0"/>
                </a:endParaRPr>
              </a:p>
            </p:txBody>
          </p:sp>
          <p:sp>
            <p:nvSpPr>
              <p:cNvPr id="41" name="Line 33">
                <a:extLst>
                  <a:ext uri="{FF2B5EF4-FFF2-40B4-BE49-F238E27FC236}">
                    <a16:creationId xmlns:a16="http://schemas.microsoft.com/office/drawing/2014/main" id="{25E948C9-3A93-8404-706D-A19D75EB4A35}"/>
                  </a:ext>
                </a:extLst>
              </p:cNvPr>
              <p:cNvSpPr>
                <a:spLocks noChangeShapeType="1"/>
              </p:cNvSpPr>
              <p:nvPr/>
            </p:nvSpPr>
            <p:spPr bwMode="auto">
              <a:xfrm>
                <a:off x="3746" y="1641"/>
                <a:ext cx="628" cy="1"/>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2" name="Rectangle 34">
                <a:extLst>
                  <a:ext uri="{FF2B5EF4-FFF2-40B4-BE49-F238E27FC236}">
                    <a16:creationId xmlns:a16="http://schemas.microsoft.com/office/drawing/2014/main" id="{24BBA286-A110-BA51-4214-BC472BB74182}"/>
                  </a:ext>
                </a:extLst>
              </p:cNvPr>
              <p:cNvSpPr>
                <a:spLocks noChangeArrowheads="1"/>
              </p:cNvSpPr>
              <p:nvPr/>
            </p:nvSpPr>
            <p:spPr bwMode="auto">
              <a:xfrm>
                <a:off x="3749" y="1264"/>
                <a:ext cx="631" cy="383"/>
              </a:xfrm>
              <a:prstGeom prst="rect">
                <a:avLst/>
              </a:prstGeom>
              <a:noFill/>
              <a:ln w="9525">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3" name="Freeform 35">
                <a:extLst>
                  <a:ext uri="{FF2B5EF4-FFF2-40B4-BE49-F238E27FC236}">
                    <a16:creationId xmlns:a16="http://schemas.microsoft.com/office/drawing/2014/main" id="{B73A13BC-32F7-9916-7BEB-C186A64F0AA4}"/>
                  </a:ext>
                </a:extLst>
              </p:cNvPr>
              <p:cNvSpPr>
                <a:spLocks/>
              </p:cNvSpPr>
              <p:nvPr/>
            </p:nvSpPr>
            <p:spPr bwMode="auto">
              <a:xfrm>
                <a:off x="3755" y="1331"/>
                <a:ext cx="610" cy="310"/>
              </a:xfrm>
              <a:custGeom>
                <a:avLst/>
                <a:gdLst>
                  <a:gd name="T0" fmla="*/ 0 w 1830"/>
                  <a:gd name="T1" fmla="*/ 928 h 928"/>
                  <a:gd name="T2" fmla="*/ 27 w 1830"/>
                  <a:gd name="T3" fmla="*/ 928 h 928"/>
                  <a:gd name="T4" fmla="*/ 79 w 1830"/>
                  <a:gd name="T5" fmla="*/ 928 h 928"/>
                  <a:gd name="T6" fmla="*/ 133 w 1830"/>
                  <a:gd name="T7" fmla="*/ 928 h 928"/>
                  <a:gd name="T8" fmla="*/ 185 w 1830"/>
                  <a:gd name="T9" fmla="*/ 928 h 928"/>
                  <a:gd name="T10" fmla="*/ 212 w 1830"/>
                  <a:gd name="T11" fmla="*/ 928 h 928"/>
                  <a:gd name="T12" fmla="*/ 265 w 1830"/>
                  <a:gd name="T13" fmla="*/ 928 h 928"/>
                  <a:gd name="T14" fmla="*/ 317 w 1830"/>
                  <a:gd name="T15" fmla="*/ 928 h 928"/>
                  <a:gd name="T16" fmla="*/ 371 w 1830"/>
                  <a:gd name="T17" fmla="*/ 928 h 928"/>
                  <a:gd name="T18" fmla="*/ 398 w 1830"/>
                  <a:gd name="T19" fmla="*/ 928 h 928"/>
                  <a:gd name="T20" fmla="*/ 450 w 1830"/>
                  <a:gd name="T21" fmla="*/ 0 h 928"/>
                  <a:gd name="T22" fmla="*/ 504 w 1830"/>
                  <a:gd name="T23" fmla="*/ 80 h 928"/>
                  <a:gd name="T24" fmla="*/ 557 w 1830"/>
                  <a:gd name="T25" fmla="*/ 186 h 928"/>
                  <a:gd name="T26" fmla="*/ 609 w 1830"/>
                  <a:gd name="T27" fmla="*/ 265 h 928"/>
                  <a:gd name="T28" fmla="*/ 636 w 1830"/>
                  <a:gd name="T29" fmla="*/ 372 h 928"/>
                  <a:gd name="T30" fmla="*/ 690 w 1830"/>
                  <a:gd name="T31" fmla="*/ 478 h 928"/>
                  <a:gd name="T32" fmla="*/ 742 w 1830"/>
                  <a:gd name="T33" fmla="*/ 557 h 928"/>
                  <a:gd name="T34" fmla="*/ 796 w 1830"/>
                  <a:gd name="T35" fmla="*/ 663 h 928"/>
                  <a:gd name="T36" fmla="*/ 822 w 1830"/>
                  <a:gd name="T37" fmla="*/ 743 h 928"/>
                  <a:gd name="T38" fmla="*/ 875 w 1830"/>
                  <a:gd name="T39" fmla="*/ 849 h 928"/>
                  <a:gd name="T40" fmla="*/ 928 w 1830"/>
                  <a:gd name="T41" fmla="*/ 928 h 928"/>
                  <a:gd name="T42" fmla="*/ 982 w 1830"/>
                  <a:gd name="T43" fmla="*/ 849 h 928"/>
                  <a:gd name="T44" fmla="*/ 1007 w 1830"/>
                  <a:gd name="T45" fmla="*/ 743 h 928"/>
                  <a:gd name="T46" fmla="*/ 1061 w 1830"/>
                  <a:gd name="T47" fmla="*/ 663 h 928"/>
                  <a:gd name="T48" fmla="*/ 1115 w 1830"/>
                  <a:gd name="T49" fmla="*/ 557 h 928"/>
                  <a:gd name="T50" fmla="*/ 1167 w 1830"/>
                  <a:gd name="T51" fmla="*/ 478 h 928"/>
                  <a:gd name="T52" fmla="*/ 1220 w 1830"/>
                  <a:gd name="T53" fmla="*/ 372 h 928"/>
                  <a:gd name="T54" fmla="*/ 1247 w 1830"/>
                  <a:gd name="T55" fmla="*/ 265 h 928"/>
                  <a:gd name="T56" fmla="*/ 1299 w 1830"/>
                  <a:gd name="T57" fmla="*/ 186 h 928"/>
                  <a:gd name="T58" fmla="*/ 1353 w 1830"/>
                  <a:gd name="T59" fmla="*/ 80 h 928"/>
                  <a:gd name="T60" fmla="*/ 1405 w 1830"/>
                  <a:gd name="T61" fmla="*/ 928 h 928"/>
                  <a:gd name="T62" fmla="*/ 1432 w 1830"/>
                  <a:gd name="T63" fmla="*/ 928 h 928"/>
                  <a:gd name="T64" fmla="*/ 1486 w 1830"/>
                  <a:gd name="T65" fmla="*/ 928 h 928"/>
                  <a:gd name="T66" fmla="*/ 1538 w 1830"/>
                  <a:gd name="T67" fmla="*/ 928 h 928"/>
                  <a:gd name="T68" fmla="*/ 1591 w 1830"/>
                  <a:gd name="T69" fmla="*/ 928 h 928"/>
                  <a:gd name="T70" fmla="*/ 1618 w 1830"/>
                  <a:gd name="T71" fmla="*/ 928 h 928"/>
                  <a:gd name="T72" fmla="*/ 1670 w 1830"/>
                  <a:gd name="T73" fmla="*/ 928 h 928"/>
                  <a:gd name="T74" fmla="*/ 1724 w 1830"/>
                  <a:gd name="T75" fmla="*/ 928 h 928"/>
                  <a:gd name="T76" fmla="*/ 1778 w 1830"/>
                  <a:gd name="T77" fmla="*/ 928 h 928"/>
                  <a:gd name="T78" fmla="*/ 1830 w 1830"/>
                  <a:gd name="T79" fmla="*/ 928 h 9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30" h="928">
                    <a:moveTo>
                      <a:pt x="0" y="928"/>
                    </a:moveTo>
                    <a:lnTo>
                      <a:pt x="27" y="928"/>
                    </a:lnTo>
                    <a:lnTo>
                      <a:pt x="79" y="928"/>
                    </a:lnTo>
                    <a:lnTo>
                      <a:pt x="133" y="928"/>
                    </a:lnTo>
                    <a:lnTo>
                      <a:pt x="185" y="928"/>
                    </a:lnTo>
                    <a:lnTo>
                      <a:pt x="212" y="928"/>
                    </a:lnTo>
                    <a:lnTo>
                      <a:pt x="265" y="928"/>
                    </a:lnTo>
                    <a:lnTo>
                      <a:pt x="317" y="928"/>
                    </a:lnTo>
                    <a:lnTo>
                      <a:pt x="371" y="928"/>
                    </a:lnTo>
                    <a:lnTo>
                      <a:pt x="398" y="928"/>
                    </a:lnTo>
                    <a:lnTo>
                      <a:pt x="450" y="0"/>
                    </a:lnTo>
                    <a:lnTo>
                      <a:pt x="504" y="80"/>
                    </a:lnTo>
                    <a:lnTo>
                      <a:pt x="557" y="186"/>
                    </a:lnTo>
                    <a:lnTo>
                      <a:pt x="609" y="265"/>
                    </a:lnTo>
                    <a:lnTo>
                      <a:pt x="636" y="372"/>
                    </a:lnTo>
                    <a:lnTo>
                      <a:pt x="690" y="478"/>
                    </a:lnTo>
                    <a:lnTo>
                      <a:pt x="742" y="557"/>
                    </a:lnTo>
                    <a:lnTo>
                      <a:pt x="796" y="663"/>
                    </a:lnTo>
                    <a:lnTo>
                      <a:pt x="822" y="743"/>
                    </a:lnTo>
                    <a:lnTo>
                      <a:pt x="875" y="849"/>
                    </a:lnTo>
                    <a:lnTo>
                      <a:pt x="928" y="928"/>
                    </a:lnTo>
                    <a:lnTo>
                      <a:pt x="982" y="849"/>
                    </a:lnTo>
                    <a:lnTo>
                      <a:pt x="1007" y="743"/>
                    </a:lnTo>
                    <a:lnTo>
                      <a:pt x="1061" y="663"/>
                    </a:lnTo>
                    <a:lnTo>
                      <a:pt x="1115" y="557"/>
                    </a:lnTo>
                    <a:lnTo>
                      <a:pt x="1167" y="478"/>
                    </a:lnTo>
                    <a:lnTo>
                      <a:pt x="1220" y="372"/>
                    </a:lnTo>
                    <a:lnTo>
                      <a:pt x="1247" y="265"/>
                    </a:lnTo>
                    <a:lnTo>
                      <a:pt x="1299" y="186"/>
                    </a:lnTo>
                    <a:lnTo>
                      <a:pt x="1353" y="80"/>
                    </a:lnTo>
                    <a:lnTo>
                      <a:pt x="1405" y="928"/>
                    </a:lnTo>
                    <a:lnTo>
                      <a:pt x="1432" y="928"/>
                    </a:lnTo>
                    <a:lnTo>
                      <a:pt x="1486" y="928"/>
                    </a:lnTo>
                    <a:lnTo>
                      <a:pt x="1538" y="928"/>
                    </a:lnTo>
                    <a:lnTo>
                      <a:pt x="1591" y="928"/>
                    </a:lnTo>
                    <a:lnTo>
                      <a:pt x="1618" y="928"/>
                    </a:lnTo>
                    <a:lnTo>
                      <a:pt x="1670" y="928"/>
                    </a:lnTo>
                    <a:lnTo>
                      <a:pt x="1724" y="928"/>
                    </a:lnTo>
                    <a:lnTo>
                      <a:pt x="1778" y="928"/>
                    </a:lnTo>
                    <a:lnTo>
                      <a:pt x="1830" y="928"/>
                    </a:lnTo>
                  </a:path>
                </a:pathLst>
              </a:custGeom>
              <a:noFill/>
              <a:ln w="28575">
                <a:solidFill>
                  <a:srgbClr val="00EFE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4" name="Line 36">
                <a:extLst>
                  <a:ext uri="{FF2B5EF4-FFF2-40B4-BE49-F238E27FC236}">
                    <a16:creationId xmlns:a16="http://schemas.microsoft.com/office/drawing/2014/main" id="{95BC3831-7960-8D26-D667-F809151E9941}"/>
                  </a:ext>
                </a:extLst>
              </p:cNvPr>
              <p:cNvSpPr>
                <a:spLocks noChangeShapeType="1"/>
              </p:cNvSpPr>
              <p:nvPr/>
            </p:nvSpPr>
            <p:spPr bwMode="auto">
              <a:xfrm flipV="1">
                <a:off x="3746" y="1261"/>
                <a:ext cx="1" cy="380"/>
              </a:xfrm>
              <a:prstGeom prst="line">
                <a:avLst/>
              </a:prstGeom>
              <a:noFill/>
              <a:ln w="9525">
                <a:solidFill>
                  <a:srgbClr val="FFFFFF"/>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5" name="Line 37">
                <a:extLst>
                  <a:ext uri="{FF2B5EF4-FFF2-40B4-BE49-F238E27FC236}">
                    <a16:creationId xmlns:a16="http://schemas.microsoft.com/office/drawing/2014/main" id="{C503286F-4B39-C0DC-BA3D-16672045365D}"/>
                  </a:ext>
                </a:extLst>
              </p:cNvPr>
              <p:cNvSpPr>
                <a:spLocks noChangeShapeType="1"/>
              </p:cNvSpPr>
              <p:nvPr/>
            </p:nvSpPr>
            <p:spPr bwMode="auto">
              <a:xfrm>
                <a:off x="3737" y="164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6" name="Line 38">
                <a:extLst>
                  <a:ext uri="{FF2B5EF4-FFF2-40B4-BE49-F238E27FC236}">
                    <a16:creationId xmlns:a16="http://schemas.microsoft.com/office/drawing/2014/main" id="{CFECDE68-B493-F2A3-BB2D-23300912743D}"/>
                  </a:ext>
                </a:extLst>
              </p:cNvPr>
              <p:cNvSpPr>
                <a:spLocks noChangeShapeType="1"/>
              </p:cNvSpPr>
              <p:nvPr/>
            </p:nvSpPr>
            <p:spPr bwMode="auto">
              <a:xfrm>
                <a:off x="3737" y="1614"/>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7" name="Line 39">
                <a:extLst>
                  <a:ext uri="{FF2B5EF4-FFF2-40B4-BE49-F238E27FC236}">
                    <a16:creationId xmlns:a16="http://schemas.microsoft.com/office/drawing/2014/main" id="{9C89A375-54B1-4BE9-BB9E-95FB81CB4611}"/>
                  </a:ext>
                </a:extLst>
              </p:cNvPr>
              <p:cNvSpPr>
                <a:spLocks noChangeShapeType="1"/>
              </p:cNvSpPr>
              <p:nvPr/>
            </p:nvSpPr>
            <p:spPr bwMode="auto">
              <a:xfrm>
                <a:off x="3737" y="1579"/>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8" name="Line 40">
                <a:extLst>
                  <a:ext uri="{FF2B5EF4-FFF2-40B4-BE49-F238E27FC236}">
                    <a16:creationId xmlns:a16="http://schemas.microsoft.com/office/drawing/2014/main" id="{DF7DF3AF-1A1A-5856-C143-FFBE9EFD2395}"/>
                  </a:ext>
                </a:extLst>
              </p:cNvPr>
              <p:cNvSpPr>
                <a:spLocks noChangeShapeType="1"/>
              </p:cNvSpPr>
              <p:nvPr/>
            </p:nvSpPr>
            <p:spPr bwMode="auto">
              <a:xfrm>
                <a:off x="3737" y="1552"/>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49" name="Line 41">
                <a:extLst>
                  <a:ext uri="{FF2B5EF4-FFF2-40B4-BE49-F238E27FC236}">
                    <a16:creationId xmlns:a16="http://schemas.microsoft.com/office/drawing/2014/main" id="{FEF1F7C1-8899-4BB6-3BDD-6A58AA8FF998}"/>
                  </a:ext>
                </a:extLst>
              </p:cNvPr>
              <p:cNvSpPr>
                <a:spLocks noChangeShapeType="1"/>
              </p:cNvSpPr>
              <p:nvPr/>
            </p:nvSpPr>
            <p:spPr bwMode="auto">
              <a:xfrm>
                <a:off x="3737" y="1517"/>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0" name="Line 42">
                <a:extLst>
                  <a:ext uri="{FF2B5EF4-FFF2-40B4-BE49-F238E27FC236}">
                    <a16:creationId xmlns:a16="http://schemas.microsoft.com/office/drawing/2014/main" id="{A52A706E-0C2D-9F80-D49F-8C2F4A6389EF}"/>
                  </a:ext>
                </a:extLst>
              </p:cNvPr>
              <p:cNvSpPr>
                <a:spLocks noChangeShapeType="1"/>
              </p:cNvSpPr>
              <p:nvPr/>
            </p:nvSpPr>
            <p:spPr bwMode="auto">
              <a:xfrm>
                <a:off x="3737" y="149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1" name="Line 43">
                <a:extLst>
                  <a:ext uri="{FF2B5EF4-FFF2-40B4-BE49-F238E27FC236}">
                    <a16:creationId xmlns:a16="http://schemas.microsoft.com/office/drawing/2014/main" id="{B2D6134F-20B2-C6DF-6B73-3B21B7AAB12D}"/>
                  </a:ext>
                </a:extLst>
              </p:cNvPr>
              <p:cNvSpPr>
                <a:spLocks noChangeShapeType="1"/>
              </p:cNvSpPr>
              <p:nvPr/>
            </p:nvSpPr>
            <p:spPr bwMode="auto">
              <a:xfrm>
                <a:off x="3737" y="1455"/>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2" name="Line 44">
                <a:extLst>
                  <a:ext uri="{FF2B5EF4-FFF2-40B4-BE49-F238E27FC236}">
                    <a16:creationId xmlns:a16="http://schemas.microsoft.com/office/drawing/2014/main" id="{802967B2-78DA-6627-F723-CE0151425562}"/>
                  </a:ext>
                </a:extLst>
              </p:cNvPr>
              <p:cNvSpPr>
                <a:spLocks noChangeShapeType="1"/>
              </p:cNvSpPr>
              <p:nvPr/>
            </p:nvSpPr>
            <p:spPr bwMode="auto">
              <a:xfrm>
                <a:off x="3737" y="1420"/>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3" name="Line 45">
                <a:extLst>
                  <a:ext uri="{FF2B5EF4-FFF2-40B4-BE49-F238E27FC236}">
                    <a16:creationId xmlns:a16="http://schemas.microsoft.com/office/drawing/2014/main" id="{26D0A931-6D42-BEC1-881A-460A01A56B50}"/>
                  </a:ext>
                </a:extLst>
              </p:cNvPr>
              <p:cNvSpPr>
                <a:spLocks noChangeShapeType="1"/>
              </p:cNvSpPr>
              <p:nvPr/>
            </p:nvSpPr>
            <p:spPr bwMode="auto">
              <a:xfrm>
                <a:off x="3737" y="1393"/>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4" name="Line 46">
                <a:extLst>
                  <a:ext uri="{FF2B5EF4-FFF2-40B4-BE49-F238E27FC236}">
                    <a16:creationId xmlns:a16="http://schemas.microsoft.com/office/drawing/2014/main" id="{18885FE9-4BDC-CF40-A0FC-1A7A34849A1E}"/>
                  </a:ext>
                </a:extLst>
              </p:cNvPr>
              <p:cNvSpPr>
                <a:spLocks noChangeShapeType="1"/>
              </p:cNvSpPr>
              <p:nvPr/>
            </p:nvSpPr>
            <p:spPr bwMode="auto">
              <a:xfrm>
                <a:off x="3737" y="1358"/>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5" name="Line 47">
                <a:extLst>
                  <a:ext uri="{FF2B5EF4-FFF2-40B4-BE49-F238E27FC236}">
                    <a16:creationId xmlns:a16="http://schemas.microsoft.com/office/drawing/2014/main" id="{99623ED2-A974-FC3C-A0AE-2A7E6FCD34AD}"/>
                  </a:ext>
                </a:extLst>
              </p:cNvPr>
              <p:cNvSpPr>
                <a:spLocks noChangeShapeType="1"/>
              </p:cNvSpPr>
              <p:nvPr/>
            </p:nvSpPr>
            <p:spPr bwMode="auto">
              <a:xfrm>
                <a:off x="3737" y="133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6" name="Line 48">
                <a:extLst>
                  <a:ext uri="{FF2B5EF4-FFF2-40B4-BE49-F238E27FC236}">
                    <a16:creationId xmlns:a16="http://schemas.microsoft.com/office/drawing/2014/main" id="{F35620FC-0DB0-0570-8D5A-2E82CB959C5D}"/>
                  </a:ext>
                </a:extLst>
              </p:cNvPr>
              <p:cNvSpPr>
                <a:spLocks noChangeShapeType="1"/>
              </p:cNvSpPr>
              <p:nvPr/>
            </p:nvSpPr>
            <p:spPr bwMode="auto">
              <a:xfrm>
                <a:off x="3737" y="1296"/>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sp>
            <p:nvSpPr>
              <p:cNvPr id="57" name="Line 49">
                <a:extLst>
                  <a:ext uri="{FF2B5EF4-FFF2-40B4-BE49-F238E27FC236}">
                    <a16:creationId xmlns:a16="http://schemas.microsoft.com/office/drawing/2014/main" id="{EDEDB4B5-EA76-933D-2200-7C8E48A54E3C}"/>
                  </a:ext>
                </a:extLst>
              </p:cNvPr>
              <p:cNvSpPr>
                <a:spLocks noChangeShapeType="1"/>
              </p:cNvSpPr>
              <p:nvPr/>
            </p:nvSpPr>
            <p:spPr bwMode="auto">
              <a:xfrm>
                <a:off x="3737" y="1261"/>
                <a:ext cx="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latin typeface="Calibri" panose="020F0502020204030204" pitchFamily="34" charset="0"/>
                  <a:cs typeface="Calibri" panose="020F0502020204030204" pitchFamily="34" charset="0"/>
                </a:endParaRPr>
              </a:p>
            </p:txBody>
          </p:sp>
        </p:grpSp>
        <p:sp>
          <p:nvSpPr>
            <p:cNvPr id="10" name="Rectangle 50">
              <a:extLst>
                <a:ext uri="{FF2B5EF4-FFF2-40B4-BE49-F238E27FC236}">
                  <a16:creationId xmlns:a16="http://schemas.microsoft.com/office/drawing/2014/main" id="{5DA080B3-50C8-11F7-CA83-8A7928F71C45}"/>
                </a:ext>
              </a:extLst>
            </p:cNvPr>
            <p:cNvSpPr>
              <a:spLocks noChangeArrowheads="1"/>
            </p:cNvSpPr>
            <p:nvPr/>
          </p:nvSpPr>
          <p:spPr bwMode="auto">
            <a:xfrm>
              <a:off x="5638800" y="1981200"/>
              <a:ext cx="304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11" name="Rectangle 51">
              <a:extLst>
                <a:ext uri="{FF2B5EF4-FFF2-40B4-BE49-F238E27FC236}">
                  <a16:creationId xmlns:a16="http://schemas.microsoft.com/office/drawing/2014/main" id="{F16059C7-4BF2-6143-C737-C9AF68166CCF}"/>
                </a:ext>
              </a:extLst>
            </p:cNvPr>
            <p:cNvSpPr>
              <a:spLocks noChangeArrowheads="1"/>
            </p:cNvSpPr>
            <p:nvPr/>
          </p:nvSpPr>
          <p:spPr bwMode="auto">
            <a:xfrm>
              <a:off x="5801990" y="4343400"/>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12" name="AutoShape 52">
              <a:extLst>
                <a:ext uri="{FF2B5EF4-FFF2-40B4-BE49-F238E27FC236}">
                  <a16:creationId xmlns:a16="http://schemas.microsoft.com/office/drawing/2014/main" id="{6B22A411-2A75-22B1-9B47-7A4770C56CD1}"/>
                </a:ext>
              </a:extLst>
            </p:cNvPr>
            <p:cNvSpPr>
              <a:spLocks noChangeArrowheads="1"/>
            </p:cNvSpPr>
            <p:nvPr/>
          </p:nvSpPr>
          <p:spPr bwMode="auto">
            <a:xfrm>
              <a:off x="1905000" y="2590800"/>
              <a:ext cx="1524000" cy="381000"/>
            </a:xfrm>
            <a:prstGeom prst="roundRect">
              <a:avLst>
                <a:gd name="adj" fmla="val 16667"/>
              </a:avLst>
            </a:prstGeom>
            <a:solidFill>
              <a:srgbClr val="FFCC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Randomizer</a:t>
              </a:r>
            </a:p>
          </p:txBody>
        </p:sp>
        <p:sp>
          <p:nvSpPr>
            <p:cNvPr id="13" name="AutoShape 53">
              <a:extLst>
                <a:ext uri="{FF2B5EF4-FFF2-40B4-BE49-F238E27FC236}">
                  <a16:creationId xmlns:a16="http://schemas.microsoft.com/office/drawing/2014/main" id="{7C624597-2504-B46D-71FD-191CA3BF4E69}"/>
                </a:ext>
              </a:extLst>
            </p:cNvPr>
            <p:cNvSpPr>
              <a:spLocks noChangeArrowheads="1"/>
            </p:cNvSpPr>
            <p:nvPr/>
          </p:nvSpPr>
          <p:spPr bwMode="auto">
            <a:xfrm>
              <a:off x="3962400" y="2590800"/>
              <a:ext cx="1447800" cy="381000"/>
            </a:xfrm>
            <a:prstGeom prst="roundRect">
              <a:avLst>
                <a:gd name="adj" fmla="val 16667"/>
              </a:avLst>
            </a:prstGeom>
            <a:solidFill>
              <a:srgbClr val="FFCC99"/>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Randomizer</a:t>
              </a:r>
            </a:p>
          </p:txBody>
        </p:sp>
        <p:sp>
          <p:nvSpPr>
            <p:cNvPr id="14" name="AutoShape 54">
              <a:extLst>
                <a:ext uri="{FF2B5EF4-FFF2-40B4-BE49-F238E27FC236}">
                  <a16:creationId xmlns:a16="http://schemas.microsoft.com/office/drawing/2014/main" id="{C966CE51-28B2-5441-DDF0-FAF8B10FAF44}"/>
                </a:ext>
              </a:extLst>
            </p:cNvPr>
            <p:cNvSpPr>
              <a:spLocks noChangeArrowheads="1"/>
            </p:cNvSpPr>
            <p:nvPr/>
          </p:nvSpPr>
          <p:spPr bwMode="auto">
            <a:xfrm>
              <a:off x="1981200" y="4114800"/>
              <a:ext cx="1600200" cy="7620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Reconstruct</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Distribution </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of Age</a:t>
              </a:r>
            </a:p>
          </p:txBody>
        </p:sp>
        <p:sp>
          <p:nvSpPr>
            <p:cNvPr id="15" name="AutoShape 55">
              <a:extLst>
                <a:ext uri="{FF2B5EF4-FFF2-40B4-BE49-F238E27FC236}">
                  <a16:creationId xmlns:a16="http://schemas.microsoft.com/office/drawing/2014/main" id="{4B10D53F-7A4D-C285-F2B6-1898A733B127}"/>
                </a:ext>
              </a:extLst>
            </p:cNvPr>
            <p:cNvSpPr>
              <a:spLocks noChangeArrowheads="1"/>
            </p:cNvSpPr>
            <p:nvPr/>
          </p:nvSpPr>
          <p:spPr bwMode="auto">
            <a:xfrm>
              <a:off x="3962400" y="4114800"/>
              <a:ext cx="1600200" cy="7620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Reconstruct</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Distribution</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of Salary</a:t>
              </a:r>
            </a:p>
          </p:txBody>
        </p:sp>
        <p:sp>
          <p:nvSpPr>
            <p:cNvPr id="16" name="AutoShape 56">
              <a:extLst>
                <a:ext uri="{FF2B5EF4-FFF2-40B4-BE49-F238E27FC236}">
                  <a16:creationId xmlns:a16="http://schemas.microsoft.com/office/drawing/2014/main" id="{A0D652D2-33AF-CB83-5615-D843EB0F49F4}"/>
                </a:ext>
              </a:extLst>
            </p:cNvPr>
            <p:cNvSpPr>
              <a:spLocks noChangeArrowheads="1"/>
            </p:cNvSpPr>
            <p:nvPr/>
          </p:nvSpPr>
          <p:spPr bwMode="auto">
            <a:xfrm>
              <a:off x="2971800" y="5334000"/>
              <a:ext cx="1600200" cy="6858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5000"/>
                </a:spcBef>
              </a:pPr>
              <a:r>
                <a:rPr kumimoji="1" lang="en-US" altLang="en-US" sz="1600">
                  <a:latin typeface="Calibri" panose="020F0502020204030204" pitchFamily="34" charset="0"/>
                  <a:cs typeface="Calibri" panose="020F0502020204030204" pitchFamily="34" charset="0"/>
                </a:rPr>
                <a:t>Classification</a:t>
              </a:r>
            </a:p>
            <a:p>
              <a:pPr algn="ctr" eaLnBrk="0" hangingPunct="0">
                <a:spcBef>
                  <a:spcPct val="5000"/>
                </a:spcBef>
              </a:pPr>
              <a:r>
                <a:rPr kumimoji="1" lang="en-US" altLang="en-US" sz="1600">
                  <a:latin typeface="Calibri" panose="020F0502020204030204" pitchFamily="34" charset="0"/>
                  <a:cs typeface="Calibri" panose="020F0502020204030204" pitchFamily="34" charset="0"/>
                </a:rPr>
                <a:t>Algorithm</a:t>
              </a:r>
            </a:p>
          </p:txBody>
        </p:sp>
        <p:sp>
          <p:nvSpPr>
            <p:cNvPr id="17" name="AutoShape 57">
              <a:extLst>
                <a:ext uri="{FF2B5EF4-FFF2-40B4-BE49-F238E27FC236}">
                  <a16:creationId xmlns:a16="http://schemas.microsoft.com/office/drawing/2014/main" id="{D5D75E8E-005E-5417-1D44-76CF20801A71}"/>
                </a:ext>
              </a:extLst>
            </p:cNvPr>
            <p:cNvSpPr>
              <a:spLocks noChangeArrowheads="1"/>
            </p:cNvSpPr>
            <p:nvPr/>
          </p:nvSpPr>
          <p:spPr bwMode="auto">
            <a:xfrm>
              <a:off x="5257800" y="5334000"/>
              <a:ext cx="1600200" cy="685800"/>
            </a:xfrm>
            <a:prstGeom prst="roundRect">
              <a:avLst>
                <a:gd name="adj" fmla="val 16667"/>
              </a:avLst>
            </a:prstGeom>
            <a:solidFill>
              <a:srgbClr val="00CCFF"/>
            </a:solidFill>
            <a:ln w="9525">
              <a:solidFill>
                <a:schemeClr val="tx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pPr algn="ctr" eaLnBrk="0" hangingPunct="0">
                <a:spcBef>
                  <a:spcPct val="20000"/>
                </a:spcBef>
              </a:pPr>
              <a:r>
                <a:rPr kumimoji="1" lang="en-US" altLang="en-US" sz="1600">
                  <a:latin typeface="Calibri" panose="020F0502020204030204" pitchFamily="34" charset="0"/>
                  <a:cs typeface="Calibri" panose="020F0502020204030204" pitchFamily="34" charset="0"/>
                </a:rPr>
                <a:t>Model</a:t>
              </a:r>
            </a:p>
          </p:txBody>
        </p:sp>
        <p:sp>
          <p:nvSpPr>
            <p:cNvPr id="18" name="Line 58">
              <a:extLst>
                <a:ext uri="{FF2B5EF4-FFF2-40B4-BE49-F238E27FC236}">
                  <a16:creationId xmlns:a16="http://schemas.microsoft.com/office/drawing/2014/main" id="{E1F88E50-2E32-90A5-F122-16C728B3CB91}"/>
                </a:ext>
              </a:extLst>
            </p:cNvPr>
            <p:cNvSpPr>
              <a:spLocks noChangeShapeType="1"/>
            </p:cNvSpPr>
            <p:nvPr/>
          </p:nvSpPr>
          <p:spPr bwMode="auto">
            <a:xfrm>
              <a:off x="2286000" y="22860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19" name="Line 59">
              <a:extLst>
                <a:ext uri="{FF2B5EF4-FFF2-40B4-BE49-F238E27FC236}">
                  <a16:creationId xmlns:a16="http://schemas.microsoft.com/office/drawing/2014/main" id="{E610F2FD-4CEB-F806-83F7-D9C51A9D546D}"/>
                </a:ext>
              </a:extLst>
            </p:cNvPr>
            <p:cNvSpPr>
              <a:spLocks noChangeShapeType="1"/>
            </p:cNvSpPr>
            <p:nvPr/>
          </p:nvSpPr>
          <p:spPr bwMode="auto">
            <a:xfrm>
              <a:off x="2819400" y="22860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0" name="Line 60">
              <a:extLst>
                <a:ext uri="{FF2B5EF4-FFF2-40B4-BE49-F238E27FC236}">
                  <a16:creationId xmlns:a16="http://schemas.microsoft.com/office/drawing/2014/main" id="{069B6B11-AD6D-277B-BEF5-EA95CF799E6D}"/>
                </a:ext>
              </a:extLst>
            </p:cNvPr>
            <p:cNvSpPr>
              <a:spLocks noChangeShapeType="1"/>
            </p:cNvSpPr>
            <p:nvPr/>
          </p:nvSpPr>
          <p:spPr bwMode="auto">
            <a:xfrm>
              <a:off x="4191000" y="22860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1" name="Line 61">
              <a:extLst>
                <a:ext uri="{FF2B5EF4-FFF2-40B4-BE49-F238E27FC236}">
                  <a16:creationId xmlns:a16="http://schemas.microsoft.com/office/drawing/2014/main" id="{8EC4488B-A0F9-7A8B-9BD5-BB13946CC4F8}"/>
                </a:ext>
              </a:extLst>
            </p:cNvPr>
            <p:cNvSpPr>
              <a:spLocks noChangeShapeType="1"/>
            </p:cNvSpPr>
            <p:nvPr/>
          </p:nvSpPr>
          <p:spPr bwMode="auto">
            <a:xfrm>
              <a:off x="4648200" y="22860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2" name="Line 62">
              <a:extLst>
                <a:ext uri="{FF2B5EF4-FFF2-40B4-BE49-F238E27FC236}">
                  <a16:creationId xmlns:a16="http://schemas.microsoft.com/office/drawing/2014/main" id="{1BAEBECB-D03E-8CC7-6369-F2B4BD744426}"/>
                </a:ext>
              </a:extLst>
            </p:cNvPr>
            <p:cNvSpPr>
              <a:spLocks noChangeShapeType="1"/>
            </p:cNvSpPr>
            <p:nvPr/>
          </p:nvSpPr>
          <p:spPr bwMode="auto">
            <a:xfrm>
              <a:off x="2286000" y="3657600"/>
              <a:ext cx="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3" name="Line 63">
              <a:extLst>
                <a:ext uri="{FF2B5EF4-FFF2-40B4-BE49-F238E27FC236}">
                  <a16:creationId xmlns:a16="http://schemas.microsoft.com/office/drawing/2014/main" id="{90D1B713-E456-BEC9-CBD3-9ADEE1FD21C7}"/>
                </a:ext>
              </a:extLst>
            </p:cNvPr>
            <p:cNvSpPr>
              <a:spLocks noChangeShapeType="1"/>
            </p:cNvSpPr>
            <p:nvPr/>
          </p:nvSpPr>
          <p:spPr bwMode="auto">
            <a:xfrm>
              <a:off x="2971800" y="3657600"/>
              <a:ext cx="1295400" cy="3810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4" name="Line 64">
              <a:extLst>
                <a:ext uri="{FF2B5EF4-FFF2-40B4-BE49-F238E27FC236}">
                  <a16:creationId xmlns:a16="http://schemas.microsoft.com/office/drawing/2014/main" id="{242DF4B7-55ED-CBB4-1ECC-0B92AFE2069D}"/>
                </a:ext>
              </a:extLst>
            </p:cNvPr>
            <p:cNvSpPr>
              <a:spLocks noChangeShapeType="1"/>
            </p:cNvSpPr>
            <p:nvPr/>
          </p:nvSpPr>
          <p:spPr bwMode="auto">
            <a:xfrm>
              <a:off x="4648200" y="3733800"/>
              <a:ext cx="0" cy="3810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5" name="Line 65">
              <a:extLst>
                <a:ext uri="{FF2B5EF4-FFF2-40B4-BE49-F238E27FC236}">
                  <a16:creationId xmlns:a16="http://schemas.microsoft.com/office/drawing/2014/main" id="{600443A1-276D-EA55-0E5D-918B95F6DB97}"/>
                </a:ext>
              </a:extLst>
            </p:cNvPr>
            <p:cNvSpPr>
              <a:spLocks noChangeShapeType="1"/>
            </p:cNvSpPr>
            <p:nvPr/>
          </p:nvSpPr>
          <p:spPr bwMode="auto">
            <a:xfrm flipH="1">
              <a:off x="3048000" y="3657600"/>
              <a:ext cx="1066800" cy="3810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6" name="Line 66">
              <a:extLst>
                <a:ext uri="{FF2B5EF4-FFF2-40B4-BE49-F238E27FC236}">
                  <a16:creationId xmlns:a16="http://schemas.microsoft.com/office/drawing/2014/main" id="{4F929CEE-DE3A-2BA7-095B-2B36AF3A7814}"/>
                </a:ext>
              </a:extLst>
            </p:cNvPr>
            <p:cNvSpPr>
              <a:spLocks noChangeShapeType="1"/>
            </p:cNvSpPr>
            <p:nvPr/>
          </p:nvSpPr>
          <p:spPr bwMode="auto">
            <a:xfrm>
              <a:off x="2971800" y="4876800"/>
              <a:ext cx="533400" cy="4572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7" name="Line 67">
              <a:extLst>
                <a:ext uri="{FF2B5EF4-FFF2-40B4-BE49-F238E27FC236}">
                  <a16:creationId xmlns:a16="http://schemas.microsoft.com/office/drawing/2014/main" id="{A6BDE7F2-8F92-B837-C2C3-8DB12B8583AD}"/>
                </a:ext>
              </a:extLst>
            </p:cNvPr>
            <p:cNvSpPr>
              <a:spLocks noChangeShapeType="1"/>
            </p:cNvSpPr>
            <p:nvPr/>
          </p:nvSpPr>
          <p:spPr bwMode="auto">
            <a:xfrm flipH="1">
              <a:off x="4114800" y="4876800"/>
              <a:ext cx="533400" cy="4572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8" name="Line 68">
              <a:extLst>
                <a:ext uri="{FF2B5EF4-FFF2-40B4-BE49-F238E27FC236}">
                  <a16:creationId xmlns:a16="http://schemas.microsoft.com/office/drawing/2014/main" id="{8983321B-F154-016E-AC3F-4E0FF42F0AE9}"/>
                </a:ext>
              </a:extLst>
            </p:cNvPr>
            <p:cNvSpPr>
              <a:spLocks noChangeShapeType="1"/>
            </p:cNvSpPr>
            <p:nvPr/>
          </p:nvSpPr>
          <p:spPr bwMode="auto">
            <a:xfrm>
              <a:off x="4572000" y="5715000"/>
              <a:ext cx="685800" cy="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29" name="Rectangle 69">
              <a:extLst>
                <a:ext uri="{FF2B5EF4-FFF2-40B4-BE49-F238E27FC236}">
                  <a16:creationId xmlns:a16="http://schemas.microsoft.com/office/drawing/2014/main" id="{6C07EAF9-4AD1-9A97-3626-B42B35E70A7D}"/>
                </a:ext>
              </a:extLst>
            </p:cNvPr>
            <p:cNvSpPr>
              <a:spLocks noChangeArrowheads="1"/>
            </p:cNvSpPr>
            <p:nvPr/>
          </p:nvSpPr>
          <p:spPr bwMode="auto">
            <a:xfrm>
              <a:off x="1905000" y="3276600"/>
              <a:ext cx="15240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dirty="0">
                  <a:latin typeface="Calibri" panose="020F0502020204030204" pitchFamily="34" charset="0"/>
                  <a:cs typeface="Calibri" panose="020F0502020204030204" pitchFamily="34" charset="0"/>
                </a:rPr>
                <a:t>35 | 80K | ... </a:t>
              </a:r>
            </a:p>
          </p:txBody>
        </p:sp>
        <p:sp>
          <p:nvSpPr>
            <p:cNvPr id="30" name="Rectangle 70">
              <a:extLst>
                <a:ext uri="{FF2B5EF4-FFF2-40B4-BE49-F238E27FC236}">
                  <a16:creationId xmlns:a16="http://schemas.microsoft.com/office/drawing/2014/main" id="{A937D65D-E288-B53E-2E55-EE9ED3F7FF73}"/>
                </a:ext>
              </a:extLst>
            </p:cNvPr>
            <p:cNvSpPr>
              <a:spLocks noChangeArrowheads="1"/>
            </p:cNvSpPr>
            <p:nvPr/>
          </p:nvSpPr>
          <p:spPr bwMode="auto">
            <a:xfrm>
              <a:off x="3962400" y="3276600"/>
              <a:ext cx="1447800" cy="381000"/>
            </a:xfrm>
            <a:prstGeom prst="rect">
              <a:avLst/>
            </a:prstGeom>
            <a:solidFill>
              <a:srgbClr val="FFCC99"/>
            </a:solidFill>
            <a:ln w="9525">
              <a:solidFill>
                <a:srgbClr val="000000"/>
              </a:solidFill>
              <a:miter lim="800000"/>
              <a:headEnd/>
              <a:tailEnd/>
            </a:ln>
          </p:spPr>
          <p:txBody>
            <a:bodyPr/>
            <a:lstStyle/>
            <a:p>
              <a:pPr algn="ctr" eaLnBrk="0" hangingPunct="0">
                <a:spcBef>
                  <a:spcPct val="20000"/>
                </a:spcBef>
              </a:pPr>
              <a:r>
                <a:rPr kumimoji="1" lang="en-US" altLang="en-US" sz="1600" dirty="0">
                  <a:latin typeface="Calibri" panose="020F0502020204030204" pitchFamily="34" charset="0"/>
                  <a:cs typeface="Calibri" panose="020F0502020204030204" pitchFamily="34" charset="0"/>
                </a:rPr>
                <a:t>47 | 54K | ... </a:t>
              </a:r>
            </a:p>
          </p:txBody>
        </p:sp>
        <p:sp>
          <p:nvSpPr>
            <p:cNvPr id="31" name="Line 71">
              <a:extLst>
                <a:ext uri="{FF2B5EF4-FFF2-40B4-BE49-F238E27FC236}">
                  <a16:creationId xmlns:a16="http://schemas.microsoft.com/office/drawing/2014/main" id="{40A5DBE8-2F65-C27E-D3D8-4116BBA766FB}"/>
                </a:ext>
              </a:extLst>
            </p:cNvPr>
            <p:cNvSpPr>
              <a:spLocks noChangeShapeType="1"/>
            </p:cNvSpPr>
            <p:nvPr/>
          </p:nvSpPr>
          <p:spPr bwMode="auto">
            <a:xfrm>
              <a:off x="4191000" y="29718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2" name="Line 72">
              <a:extLst>
                <a:ext uri="{FF2B5EF4-FFF2-40B4-BE49-F238E27FC236}">
                  <a16:creationId xmlns:a16="http://schemas.microsoft.com/office/drawing/2014/main" id="{369C1EE5-196E-E23A-470B-61C0C3FAE27A}"/>
                </a:ext>
              </a:extLst>
            </p:cNvPr>
            <p:cNvSpPr>
              <a:spLocks noChangeShapeType="1"/>
            </p:cNvSpPr>
            <p:nvPr/>
          </p:nvSpPr>
          <p:spPr bwMode="auto">
            <a:xfrm>
              <a:off x="2286000" y="2971800"/>
              <a:ext cx="0" cy="30480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3" name="Line 73">
              <a:extLst>
                <a:ext uri="{FF2B5EF4-FFF2-40B4-BE49-F238E27FC236}">
                  <a16:creationId xmlns:a16="http://schemas.microsoft.com/office/drawing/2014/main" id="{1BACE1E0-22BA-9D24-1FB2-3F0EDC8500CF}"/>
                </a:ext>
              </a:extLst>
            </p:cNvPr>
            <p:cNvSpPr>
              <a:spLocks noChangeShapeType="1"/>
            </p:cNvSpPr>
            <p:nvPr/>
          </p:nvSpPr>
          <p:spPr bwMode="auto">
            <a:xfrm>
              <a:off x="2819400" y="29718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sp>
          <p:nvSpPr>
            <p:cNvPr id="34" name="Line 74">
              <a:extLst>
                <a:ext uri="{FF2B5EF4-FFF2-40B4-BE49-F238E27FC236}">
                  <a16:creationId xmlns:a16="http://schemas.microsoft.com/office/drawing/2014/main" id="{F4134FD9-A2E8-8816-200E-C25CB3E021EC}"/>
                </a:ext>
              </a:extLst>
            </p:cNvPr>
            <p:cNvSpPr>
              <a:spLocks noChangeShapeType="1"/>
            </p:cNvSpPr>
            <p:nvPr/>
          </p:nvSpPr>
          <p:spPr bwMode="auto">
            <a:xfrm>
              <a:off x="4648200" y="2971800"/>
              <a:ext cx="0" cy="304800"/>
            </a:xfrm>
            <a:prstGeom prst="line">
              <a:avLst/>
            </a:prstGeom>
            <a:noFill/>
            <a:ln w="127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en-US">
                <a:latin typeface="Calibri" panose="020F0502020204030204" pitchFamily="34" charset="0"/>
                <a:cs typeface="Calibri" panose="020F0502020204030204" pitchFamily="34" charset="0"/>
              </a:endParaRPr>
            </a:p>
          </p:txBody>
        </p:sp>
        <p:graphicFrame>
          <p:nvGraphicFramePr>
            <p:cNvPr id="35" name="Object 75">
              <a:extLst>
                <a:ext uri="{FF2B5EF4-FFF2-40B4-BE49-F238E27FC236}">
                  <a16:creationId xmlns:a16="http://schemas.microsoft.com/office/drawing/2014/main" id="{956B42C5-B177-66FE-8C07-5695FF93E40E}"/>
                </a:ext>
              </a:extLst>
            </p:cNvPr>
            <p:cNvGraphicFramePr>
              <a:graphicFrameLocks noChangeAspect="1"/>
            </p:cNvGraphicFramePr>
            <p:nvPr/>
          </p:nvGraphicFramePr>
          <p:xfrm>
            <a:off x="6019800" y="2590800"/>
            <a:ext cx="1828800" cy="1422400"/>
          </p:xfrm>
          <a:graphic>
            <a:graphicData uri="http://schemas.openxmlformats.org/presentationml/2006/ole">
              <mc:AlternateContent xmlns:mc="http://schemas.openxmlformats.org/markup-compatibility/2006">
                <mc:Choice xmlns:v="urn:schemas-microsoft-com:vml" Requires="v">
                  <p:oleObj name="Drawing" r:id="rId3" imgW="20307300" imgH="15786100" progId="FLW3Drawing">
                    <p:embed/>
                  </p:oleObj>
                </mc:Choice>
                <mc:Fallback>
                  <p:oleObj name="Drawing" r:id="rId3" imgW="20307300" imgH="15786100" progId="FLW3Drawing">
                    <p:embed/>
                    <p:pic>
                      <p:nvPicPr>
                        <p:cNvPr id="277579" name="Object 75">
                          <a:extLst>
                            <a:ext uri="{FF2B5EF4-FFF2-40B4-BE49-F238E27FC236}">
                              <a16:creationId xmlns:a16="http://schemas.microsoft.com/office/drawing/2014/main" id="{A17073D2-AE19-9759-BAF9-34C5F67531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800" y="2590800"/>
                          <a:ext cx="1828800" cy="1422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 name="Rectangle 76">
              <a:extLst>
                <a:ext uri="{FF2B5EF4-FFF2-40B4-BE49-F238E27FC236}">
                  <a16:creationId xmlns:a16="http://schemas.microsoft.com/office/drawing/2014/main" id="{58DEEE45-19FA-32BD-774F-B010BB7DDB33}"/>
                </a:ext>
              </a:extLst>
            </p:cNvPr>
            <p:cNvSpPr>
              <a:spLocks noChangeArrowheads="1"/>
            </p:cNvSpPr>
            <p:nvPr/>
          </p:nvSpPr>
          <p:spPr bwMode="auto">
            <a:xfrm>
              <a:off x="5725790" y="3276600"/>
              <a:ext cx="2308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eaLnBrk="0" hangingPunct="0">
                <a:spcBef>
                  <a:spcPct val="20000"/>
                </a:spcBef>
              </a:pPr>
              <a:r>
                <a:rPr kumimoji="1" lang="en-US" altLang="en-US" sz="2400">
                  <a:latin typeface="Calibri" panose="020F0502020204030204" pitchFamily="34" charset="0"/>
                  <a:cs typeface="Calibri" panose="020F0502020204030204" pitchFamily="34" charset="0"/>
                </a:rPr>
                <a:t>...</a:t>
              </a:r>
            </a:p>
          </p:txBody>
        </p:sp>
        <p:sp>
          <p:nvSpPr>
            <p:cNvPr id="37" name="AutoShape 77">
              <a:extLst>
                <a:ext uri="{FF2B5EF4-FFF2-40B4-BE49-F238E27FC236}">
                  <a16:creationId xmlns:a16="http://schemas.microsoft.com/office/drawing/2014/main" id="{B17F034C-A384-421B-0568-721082151688}"/>
                </a:ext>
              </a:extLst>
            </p:cNvPr>
            <p:cNvSpPr>
              <a:spLocks noChangeArrowheads="1"/>
            </p:cNvSpPr>
            <p:nvPr/>
          </p:nvSpPr>
          <p:spPr bwMode="auto">
            <a:xfrm>
              <a:off x="533400" y="3505200"/>
              <a:ext cx="1066800" cy="990600"/>
            </a:xfrm>
            <a:prstGeom prst="wedgeRoundRectCallout">
              <a:avLst>
                <a:gd name="adj1" fmla="val 84972"/>
                <a:gd name="adj2" fmla="val -47278"/>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dirty="0">
                  <a:latin typeface="Calibri" panose="020F0502020204030204" pitchFamily="34" charset="0"/>
                  <a:cs typeface="Calibri" panose="020F0502020204030204" pitchFamily="34" charset="0"/>
                </a:rPr>
                <a:t>30 becomes 35 (30+5)</a:t>
              </a:r>
            </a:p>
          </p:txBody>
        </p:sp>
        <p:sp>
          <p:nvSpPr>
            <p:cNvPr id="38" name="AutoShape 78">
              <a:extLst>
                <a:ext uri="{FF2B5EF4-FFF2-40B4-BE49-F238E27FC236}">
                  <a16:creationId xmlns:a16="http://schemas.microsoft.com/office/drawing/2014/main" id="{EF217F93-502F-64F7-CF0A-30961AEB0F90}"/>
                </a:ext>
              </a:extLst>
            </p:cNvPr>
            <p:cNvSpPr>
              <a:spLocks noChangeArrowheads="1"/>
            </p:cNvSpPr>
            <p:nvPr/>
          </p:nvSpPr>
          <p:spPr bwMode="auto">
            <a:xfrm>
              <a:off x="838200" y="1676400"/>
              <a:ext cx="762000" cy="533400"/>
            </a:xfrm>
            <a:prstGeom prst="wedgeRoundRectCallout">
              <a:avLst>
                <a:gd name="adj1" fmla="val 97083"/>
                <a:gd name="adj2" fmla="val 26190"/>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a:latin typeface="Calibri" panose="020F0502020204030204" pitchFamily="34" charset="0"/>
                  <a:cs typeface="Calibri" panose="020F0502020204030204" pitchFamily="34" charset="0"/>
                </a:rPr>
                <a:t>Alice’s age</a:t>
              </a:r>
            </a:p>
          </p:txBody>
        </p:sp>
        <p:sp>
          <p:nvSpPr>
            <p:cNvPr id="39" name="AutoShape 79">
              <a:extLst>
                <a:ext uri="{FF2B5EF4-FFF2-40B4-BE49-F238E27FC236}">
                  <a16:creationId xmlns:a16="http://schemas.microsoft.com/office/drawing/2014/main" id="{5E99E046-8A6E-093F-F771-DFC2C18A5248}"/>
                </a:ext>
              </a:extLst>
            </p:cNvPr>
            <p:cNvSpPr>
              <a:spLocks noChangeArrowheads="1"/>
            </p:cNvSpPr>
            <p:nvPr/>
          </p:nvSpPr>
          <p:spPr bwMode="auto">
            <a:xfrm>
              <a:off x="228600" y="2514600"/>
              <a:ext cx="1371600" cy="762000"/>
            </a:xfrm>
            <a:prstGeom prst="wedgeRoundRectCallout">
              <a:avLst>
                <a:gd name="adj1" fmla="val 75116"/>
                <a:gd name="adj2" fmla="val -22917"/>
                <a:gd name="adj3" fmla="val 16667"/>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eaLnBrk="0" hangingPunct="0">
                <a:spcBef>
                  <a:spcPct val="20000"/>
                </a:spcBef>
              </a:pPr>
              <a:r>
                <a:rPr kumimoji="1" lang="en-US" altLang="en-US" sz="1400">
                  <a:latin typeface="Calibri" panose="020F0502020204030204" pitchFamily="34" charset="0"/>
                  <a:cs typeface="Calibri" panose="020F0502020204030204" pitchFamily="34" charset="0"/>
                </a:rPr>
                <a:t>Add random number to Age</a:t>
              </a:r>
            </a:p>
          </p:txBody>
        </p:sp>
      </p:grpSp>
      <p:pic>
        <p:nvPicPr>
          <p:cNvPr id="21506" name="Picture 2" descr="Environmental PPF">
            <a:extLst>
              <a:ext uri="{FF2B5EF4-FFF2-40B4-BE49-F238E27FC236}">
                <a16:creationId xmlns:a16="http://schemas.microsoft.com/office/drawing/2014/main" id="{072F4984-5BCB-FF31-3559-5DF95809174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869" t="2500" r="8003" b="9907"/>
          <a:stretch/>
        </p:blipFill>
        <p:spPr bwMode="auto">
          <a:xfrm>
            <a:off x="8979826" y="2589306"/>
            <a:ext cx="2638068" cy="2302759"/>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83">
            <a:extLst>
              <a:ext uri="{FF2B5EF4-FFF2-40B4-BE49-F238E27FC236}">
                <a16:creationId xmlns:a16="http://schemas.microsoft.com/office/drawing/2014/main" id="{45FE01EC-79F5-7AD8-2992-AF088ECC1852}"/>
              </a:ext>
            </a:extLst>
          </p:cNvPr>
          <p:cNvSpPr txBox="1"/>
          <p:nvPr/>
        </p:nvSpPr>
        <p:spPr>
          <a:xfrm>
            <a:off x="8597146" y="4965444"/>
            <a:ext cx="3485749" cy="923330"/>
          </a:xfrm>
          <a:prstGeom prst="rect">
            <a:avLst/>
          </a:prstGeom>
          <a:noFill/>
        </p:spPr>
        <p:txBody>
          <a:bodyPr wrap="square">
            <a:spAutoFit/>
          </a:bodyPr>
          <a:lstStyle/>
          <a:p>
            <a:pPr algn="ctr"/>
            <a:r>
              <a:rPr lang="en-US" altLang="en-US" sz="1800" dirty="0">
                <a:latin typeface="Calibri" panose="020F0502020204030204" pitchFamily="34" charset="0"/>
                <a:cs typeface="Calibri" panose="020F0502020204030204" pitchFamily="34" charset="0"/>
              </a:rPr>
              <a:t>Privacy-performance tradeoff</a:t>
            </a:r>
          </a:p>
          <a:p>
            <a:pPr algn="ctr"/>
            <a:r>
              <a:rPr lang="en-US" altLang="en-US" dirty="0">
                <a:latin typeface="Calibri" panose="020F0502020204030204" pitchFamily="34" charset="0"/>
                <a:cs typeface="Calibri" panose="020F0502020204030204" pitchFamily="34" charset="0"/>
              </a:rPr>
              <a:t>More noises</a:t>
            </a:r>
          </a:p>
          <a:p>
            <a:pPr algn="ctr"/>
            <a:r>
              <a:rPr lang="en-US" altLang="en-US" dirty="0">
                <a:latin typeface="Calibri" panose="020F0502020204030204" pitchFamily="34" charset="0"/>
                <a:cs typeface="Calibri" panose="020F0502020204030204" pitchFamily="34" charset="0"/>
              </a:rPr>
              <a:t>higher privacy, lower performance</a:t>
            </a:r>
            <a:endParaRPr lang="en-US" altLang="en-US" sz="1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9294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anonymity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31</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A release of data is said to have the </a:t>
            </a:r>
            <a:r>
              <a:rPr lang="en-US" altLang="en-US" sz="2400" dirty="0">
                <a:solidFill>
                  <a:srgbClr val="FF0000"/>
                </a:solidFill>
                <a:latin typeface="Calibri" panose="020F0502020204030204" pitchFamily="34" charset="0"/>
                <a:cs typeface="Calibri" panose="020F0502020204030204" pitchFamily="34" charset="0"/>
              </a:rPr>
              <a:t>k-anonymity property</a:t>
            </a:r>
            <a:r>
              <a:rPr lang="en-US" altLang="en-US" sz="2400" dirty="0">
                <a:latin typeface="Calibri" panose="020F0502020204030204" pitchFamily="34" charset="0"/>
                <a:cs typeface="Calibri" panose="020F0502020204030204" pitchFamily="34" charset="0"/>
              </a:rPr>
              <a:t> if the information for each person contained in the release </a:t>
            </a:r>
            <a:r>
              <a:rPr lang="en-US" altLang="en-US" sz="2400" dirty="0">
                <a:solidFill>
                  <a:srgbClr val="FF0000"/>
                </a:solidFill>
                <a:latin typeface="Calibri" panose="020F0502020204030204" pitchFamily="34" charset="0"/>
                <a:cs typeface="Calibri" panose="020F0502020204030204" pitchFamily="34" charset="0"/>
              </a:rPr>
              <a:t>cannot be distinguished from at least k−1 other individuals </a:t>
            </a:r>
            <a:r>
              <a:rPr lang="en-US" altLang="en-US" sz="2400" dirty="0">
                <a:latin typeface="Calibri" panose="020F0502020204030204" pitchFamily="34" charset="0"/>
                <a:cs typeface="Calibri" panose="020F0502020204030204" pitchFamily="34" charset="0"/>
              </a:rPr>
              <a:t>whose information also appear in the release.</a:t>
            </a:r>
          </a:p>
          <a:p>
            <a:pPr>
              <a:lnSpc>
                <a:spcPct val="150000"/>
              </a:lnSpc>
            </a:pPr>
            <a:r>
              <a:rPr lang="en-US" altLang="en-US" sz="2400" dirty="0">
                <a:latin typeface="Calibri" panose="020F0502020204030204" pitchFamily="34" charset="0"/>
                <a:cs typeface="Calibri" panose="020F0502020204030204" pitchFamily="34" charset="0"/>
              </a:rPr>
              <a:t>Hiding a person among k of them.</a:t>
            </a:r>
          </a:p>
        </p:txBody>
      </p:sp>
      <p:pic>
        <p:nvPicPr>
          <p:cNvPr id="22530" name="Picture 2" descr="k-Anonymity and cluster based methods for privacy | ~elf11.github.io">
            <a:extLst>
              <a:ext uri="{FF2B5EF4-FFF2-40B4-BE49-F238E27FC236}">
                <a16:creationId xmlns:a16="http://schemas.microsoft.com/office/drawing/2014/main" id="{4AAF30D4-2BD1-29E1-EAE5-CA168BDD29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295" b="12080"/>
          <a:stretch/>
        </p:blipFill>
        <p:spPr bwMode="auto">
          <a:xfrm>
            <a:off x="4649902" y="3520553"/>
            <a:ext cx="7378700" cy="283579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Bitcoin Anonymity - Confidentiality vs Anonymity - BitcoinWiki">
            <a:extLst>
              <a:ext uri="{FF2B5EF4-FFF2-40B4-BE49-F238E27FC236}">
                <a16:creationId xmlns:a16="http://schemas.microsoft.com/office/drawing/2014/main" id="{AC8A1CD7-6434-28A0-FB4A-B743C5CA5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446" y="3668451"/>
            <a:ext cx="381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3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393539" y="-26786"/>
            <a:ext cx="11533625"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randomized response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32</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dirty="0">
                <a:solidFill>
                  <a:srgbClr val="FF0000"/>
                </a:solidFill>
                <a:latin typeface="Calibri" panose="020F0502020204030204" pitchFamily="34" charset="0"/>
                <a:cs typeface="Calibri" panose="020F0502020204030204" pitchFamily="34" charset="0"/>
              </a:rPr>
              <a:t>Randomized response</a:t>
            </a:r>
            <a:r>
              <a:rPr lang="en-US" altLang="en-US" dirty="0">
                <a:latin typeface="Calibri" panose="020F0502020204030204" pitchFamily="34" charset="0"/>
                <a:cs typeface="Calibri" panose="020F0502020204030204" pitchFamily="34" charset="0"/>
              </a:rPr>
              <a:t>: allows respondents to respond to sensitive issues (such as criminal behavior) while maintaining confidentiality.</a:t>
            </a:r>
          </a:p>
          <a:p>
            <a:pPr lvl="1">
              <a:lnSpc>
                <a:spcPct val="150000"/>
              </a:lnSpc>
            </a:pPr>
            <a:r>
              <a:rPr lang="en-US" altLang="en-US" sz="1800" dirty="0">
                <a:latin typeface="Calibri" panose="020F0502020204030204" pitchFamily="34" charset="0"/>
                <a:cs typeface="Calibri" panose="020F0502020204030204" pitchFamily="34" charset="0"/>
              </a:rPr>
              <a:t>For example, in an interview, “did you go to the bar last weekend?”. </a:t>
            </a:r>
          </a:p>
          <a:p>
            <a:pPr lvl="1">
              <a:lnSpc>
                <a:spcPct val="150000"/>
              </a:lnSpc>
            </a:pPr>
            <a:r>
              <a:rPr lang="en-US" altLang="en-US" sz="1800" dirty="0">
                <a:latin typeface="Calibri" panose="020F0502020204030204" pitchFamily="34" charset="0"/>
                <a:cs typeface="Calibri" panose="020F0502020204030204" pitchFamily="34" charset="0"/>
              </a:rPr>
              <a:t>Before they answer, they flip a coin. They are then instructed to answer “yes” or “no” randomly if the coin comes up tails, and truthfully, if it comes up heads.</a:t>
            </a:r>
          </a:p>
        </p:txBody>
      </p:sp>
      <p:pic>
        <p:nvPicPr>
          <p:cNvPr id="23556" name="Picture 4" descr="12.3 - Random Response Model | STAT 506">
            <a:extLst>
              <a:ext uri="{FF2B5EF4-FFF2-40B4-BE49-F238E27FC236}">
                <a16:creationId xmlns:a16="http://schemas.microsoft.com/office/drawing/2014/main" id="{CB112F6B-4908-AD2B-E554-CA5A32226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0421" y="3724275"/>
            <a:ext cx="2819400" cy="2997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65BB56C-6C42-4F5E-0269-E11027AC1BF5}"/>
              </a:ext>
            </a:extLst>
          </p:cNvPr>
          <p:cNvSpPr txBox="1"/>
          <p:nvPr/>
        </p:nvSpPr>
        <p:spPr>
          <a:xfrm>
            <a:off x="5642658" y="3935921"/>
            <a:ext cx="5891896" cy="923330"/>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If for example, we get 60% of “yes” and 40% of “no”, then we kind of know the true “yes” rate.</a:t>
            </a:r>
          </a:p>
          <a:p>
            <a:r>
              <a:rPr lang="en-US" dirty="0">
                <a:latin typeface="Calibri" panose="020F0502020204030204" pitchFamily="34" charset="0"/>
                <a:cs typeface="Calibri" panose="020F0502020204030204" pitchFamily="34" charset="0"/>
              </a:rPr>
              <a:t>Solving this equation: 0.25+0.5p = 0.6, 0.25+0.5(1-p) = 0.4 </a:t>
            </a:r>
            <a:endParaRPr lang="en-US" dirty="0"/>
          </a:p>
        </p:txBody>
      </p:sp>
    </p:spTree>
    <p:extLst>
      <p:ext uri="{BB962C8B-B14F-4D97-AF65-F5344CB8AC3E}">
        <p14:creationId xmlns:p14="http://schemas.microsoft.com/office/powerpoint/2010/main" val="34361267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33</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The standard setting in Machine Learning (ML) considers a centralized dataset processed in a tightly integrated system.</a:t>
            </a:r>
          </a:p>
          <a:p>
            <a:pPr>
              <a:lnSpc>
                <a:spcPct val="150000"/>
              </a:lnSpc>
            </a:pPr>
            <a:r>
              <a:rPr lang="en-US" altLang="en-US" sz="2400" dirty="0">
                <a:latin typeface="Calibri" panose="020F0502020204030204" pitchFamily="34" charset="0"/>
                <a:cs typeface="Calibri" panose="020F0502020204030204" pitchFamily="34" charset="0"/>
              </a:rPr>
              <a:t>But in the real world </a:t>
            </a:r>
            <a:r>
              <a:rPr lang="en-US" altLang="en-US" sz="2400" dirty="0">
                <a:solidFill>
                  <a:srgbClr val="FF0000"/>
                </a:solidFill>
                <a:latin typeface="Calibri" panose="020F0502020204030204" pitchFamily="34" charset="0"/>
                <a:cs typeface="Calibri" panose="020F0502020204030204" pitchFamily="34" charset="0"/>
              </a:rPr>
              <a:t>data is often decentralized across many parties</a:t>
            </a:r>
            <a:r>
              <a:rPr lang="en-US" altLang="en-US" sz="2400" dirty="0">
                <a:latin typeface="Calibri" panose="020F0502020204030204" pitchFamily="34" charset="0"/>
                <a:cs typeface="Calibri" panose="020F0502020204030204" pitchFamily="34" charset="0"/>
              </a:rPr>
              <a:t>.</a:t>
            </a:r>
          </a:p>
        </p:txBody>
      </p:sp>
      <p:pic>
        <p:nvPicPr>
          <p:cNvPr id="3" name="Picture 2">
            <a:extLst>
              <a:ext uri="{FF2B5EF4-FFF2-40B4-BE49-F238E27FC236}">
                <a16:creationId xmlns:a16="http://schemas.microsoft.com/office/drawing/2014/main" id="{9B6DF685-174A-5DA2-F8FC-CC383DFBD306}"/>
              </a:ext>
            </a:extLst>
          </p:cNvPr>
          <p:cNvPicPr>
            <a:picLocks noChangeAspect="1"/>
          </p:cNvPicPr>
          <p:nvPr/>
        </p:nvPicPr>
        <p:blipFill>
          <a:blip r:embed="rId3"/>
          <a:stretch>
            <a:fillRect/>
          </a:stretch>
        </p:blipFill>
        <p:spPr>
          <a:xfrm>
            <a:off x="1245411" y="3287598"/>
            <a:ext cx="9701178" cy="2588360"/>
          </a:xfrm>
          <a:prstGeom prst="rect">
            <a:avLst/>
          </a:prstGeom>
        </p:spPr>
      </p:pic>
    </p:spTree>
    <p:extLst>
      <p:ext uri="{BB962C8B-B14F-4D97-AF65-F5344CB8AC3E}">
        <p14:creationId xmlns:p14="http://schemas.microsoft.com/office/powerpoint/2010/main" val="2832274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solidFill>
                  <a:srgbClr val="FF0000"/>
                </a:solidFill>
                <a:latin typeface="Calibri" panose="020F0502020204030204" pitchFamily="34" charset="0"/>
                <a:cs typeface="Calibri" panose="020F0502020204030204" pitchFamily="34" charset="0"/>
              </a:rPr>
              <a:t>Sending the data may be too costly</a:t>
            </a:r>
          </a:p>
          <a:p>
            <a:pPr lvl="1">
              <a:lnSpc>
                <a:spcPct val="150000"/>
              </a:lnSpc>
            </a:pPr>
            <a:r>
              <a:rPr lang="en-US" altLang="en-US" sz="2000" dirty="0">
                <a:latin typeface="Calibri" panose="020F0502020204030204" pitchFamily="34" charset="0"/>
                <a:cs typeface="Calibri" panose="020F0502020204030204" pitchFamily="34" charset="0"/>
              </a:rPr>
              <a:t>Self-driving cars are expected to generate several TBs of data a day</a:t>
            </a:r>
          </a:p>
          <a:p>
            <a:pPr lvl="1">
              <a:lnSpc>
                <a:spcPct val="150000"/>
              </a:lnSpc>
            </a:pPr>
            <a:r>
              <a:rPr lang="en-US" altLang="en-US" sz="2000" dirty="0">
                <a:latin typeface="Calibri" panose="020F0502020204030204" pitchFamily="34" charset="0"/>
                <a:cs typeface="Calibri" panose="020F0502020204030204" pitchFamily="34" charset="0"/>
              </a:rPr>
              <a:t>Some wireless devices have limited bandwidth/power </a:t>
            </a:r>
          </a:p>
          <a:p>
            <a:pPr>
              <a:lnSpc>
                <a:spcPct val="150000"/>
              </a:lnSpc>
            </a:pPr>
            <a:r>
              <a:rPr lang="en-US" altLang="en-US" sz="2400" dirty="0">
                <a:solidFill>
                  <a:srgbClr val="FF0000"/>
                </a:solidFill>
                <a:latin typeface="Calibri" panose="020F0502020204030204" pitchFamily="34" charset="0"/>
                <a:cs typeface="Calibri" panose="020F0502020204030204" pitchFamily="34" charset="0"/>
              </a:rPr>
              <a:t>Data may be considered too sensitive </a:t>
            </a:r>
          </a:p>
          <a:p>
            <a:pPr lvl="1">
              <a:lnSpc>
                <a:spcPct val="150000"/>
              </a:lnSpc>
            </a:pPr>
            <a:r>
              <a:rPr lang="en-US" altLang="en-US" sz="2000" dirty="0">
                <a:latin typeface="Calibri" panose="020F0502020204030204" pitchFamily="34" charset="0"/>
                <a:cs typeface="Calibri" panose="020F0502020204030204" pitchFamily="34" charset="0"/>
              </a:rPr>
              <a:t>We see a growing public awareness and regulations on data privacy </a:t>
            </a:r>
          </a:p>
          <a:p>
            <a:pPr lvl="1">
              <a:lnSpc>
                <a:spcPct val="150000"/>
              </a:lnSpc>
            </a:pPr>
            <a:r>
              <a:rPr lang="en-US" altLang="en-US" sz="2000" dirty="0">
                <a:latin typeface="Calibri" panose="020F0502020204030204" pitchFamily="34" charset="0"/>
                <a:cs typeface="Calibri" panose="020F0502020204030204" pitchFamily="34" charset="0"/>
              </a:rPr>
              <a:t>Keeping control of data can give a competitive advantage in business and research</a:t>
            </a:r>
          </a:p>
          <a:p>
            <a:pPr>
              <a:lnSpc>
                <a:spcPct val="150000"/>
              </a:lnSpc>
            </a:pPr>
            <a:r>
              <a:rPr lang="en-US" altLang="en-US" sz="2400" dirty="0">
                <a:solidFill>
                  <a:srgbClr val="FF0000"/>
                </a:solidFill>
                <a:latin typeface="Calibri" panose="020F0502020204030204" pitchFamily="34" charset="0"/>
                <a:cs typeface="Calibri" panose="020F0502020204030204" pitchFamily="34" charset="0"/>
              </a:rPr>
              <a:t>The local dataset may be too small and biased</a:t>
            </a:r>
          </a:p>
          <a:p>
            <a:pPr lvl="1">
              <a:lnSpc>
                <a:spcPct val="150000"/>
              </a:lnSpc>
            </a:pPr>
            <a:r>
              <a:rPr lang="en-US" altLang="en-US" sz="2000" dirty="0">
                <a:latin typeface="Calibri" panose="020F0502020204030204" pitchFamily="34" charset="0"/>
                <a:cs typeface="Calibri" panose="020F0502020204030204" pitchFamily="34" charset="0"/>
              </a:rPr>
              <a:t>Bad predictive performance (e.g., due to overfitting) </a:t>
            </a:r>
          </a:p>
          <a:p>
            <a:pPr lvl="1">
              <a:lnSpc>
                <a:spcPct val="150000"/>
              </a:lnSpc>
            </a:pPr>
            <a:r>
              <a:rPr lang="en-US" altLang="en-US" sz="2000" dirty="0">
                <a:latin typeface="Calibri" panose="020F0502020204030204" pitchFamily="34" charset="0"/>
                <a:cs typeface="Calibri" panose="020F0502020204030204" pitchFamily="34" charset="0"/>
              </a:rPr>
              <a:t>Non-statistically significant results (e.g., medical studies) </a:t>
            </a:r>
          </a:p>
          <a:p>
            <a:pPr lvl="1">
              <a:lnSpc>
                <a:spcPct val="150000"/>
              </a:lnSpc>
            </a:pPr>
            <a:r>
              <a:rPr lang="en-US" altLang="en-US" sz="2000" dirty="0">
                <a:latin typeface="Calibri" panose="020F0502020204030204" pitchFamily="34" charset="0"/>
                <a:cs typeface="Calibri" panose="020F0502020204030204" pitchFamily="34" charset="0"/>
              </a:rPr>
              <a:t>Not representative of the target distribution</a:t>
            </a:r>
          </a:p>
        </p:txBody>
      </p:sp>
      <p:pic>
        <p:nvPicPr>
          <p:cNvPr id="4" name="Picture 3">
            <a:extLst>
              <a:ext uri="{FF2B5EF4-FFF2-40B4-BE49-F238E27FC236}">
                <a16:creationId xmlns:a16="http://schemas.microsoft.com/office/drawing/2014/main" id="{4A56387A-1810-4929-B39E-1723D80813B1}"/>
              </a:ext>
            </a:extLst>
          </p:cNvPr>
          <p:cNvPicPr>
            <a:picLocks noChangeAspect="1"/>
          </p:cNvPicPr>
          <p:nvPr/>
        </p:nvPicPr>
        <p:blipFill>
          <a:blip r:embed="rId3"/>
          <a:stretch>
            <a:fillRect/>
          </a:stretch>
        </p:blipFill>
        <p:spPr>
          <a:xfrm>
            <a:off x="9397678" y="1298777"/>
            <a:ext cx="685800" cy="850900"/>
          </a:xfrm>
          <a:prstGeom prst="rect">
            <a:avLst/>
          </a:prstGeom>
        </p:spPr>
      </p:pic>
      <p:pic>
        <p:nvPicPr>
          <p:cNvPr id="7" name="Picture 6">
            <a:extLst>
              <a:ext uri="{FF2B5EF4-FFF2-40B4-BE49-F238E27FC236}">
                <a16:creationId xmlns:a16="http://schemas.microsoft.com/office/drawing/2014/main" id="{6A8F236A-FBEB-B4EC-DDE8-9F67A068ABCB}"/>
              </a:ext>
            </a:extLst>
          </p:cNvPr>
          <p:cNvPicPr>
            <a:picLocks noChangeAspect="1"/>
          </p:cNvPicPr>
          <p:nvPr/>
        </p:nvPicPr>
        <p:blipFill>
          <a:blip r:embed="rId4"/>
          <a:stretch>
            <a:fillRect/>
          </a:stretch>
        </p:blipFill>
        <p:spPr>
          <a:xfrm>
            <a:off x="8214810" y="2094697"/>
            <a:ext cx="508000" cy="723900"/>
          </a:xfrm>
          <a:prstGeom prst="rect">
            <a:avLst/>
          </a:prstGeom>
        </p:spPr>
      </p:pic>
      <p:pic>
        <p:nvPicPr>
          <p:cNvPr id="8" name="Picture 7">
            <a:extLst>
              <a:ext uri="{FF2B5EF4-FFF2-40B4-BE49-F238E27FC236}">
                <a16:creationId xmlns:a16="http://schemas.microsoft.com/office/drawing/2014/main" id="{5BD1A164-DA42-36C3-9AAE-CA8720B3BA90}"/>
              </a:ext>
            </a:extLst>
          </p:cNvPr>
          <p:cNvPicPr>
            <a:picLocks noChangeAspect="1"/>
          </p:cNvPicPr>
          <p:nvPr/>
        </p:nvPicPr>
        <p:blipFill>
          <a:blip r:embed="rId5"/>
          <a:stretch>
            <a:fillRect/>
          </a:stretch>
        </p:blipFill>
        <p:spPr>
          <a:xfrm>
            <a:off x="9085644" y="3069851"/>
            <a:ext cx="685800" cy="889000"/>
          </a:xfrm>
          <a:prstGeom prst="rect">
            <a:avLst/>
          </a:prstGeom>
        </p:spPr>
      </p:pic>
      <p:pic>
        <p:nvPicPr>
          <p:cNvPr id="9" name="Picture 8">
            <a:extLst>
              <a:ext uri="{FF2B5EF4-FFF2-40B4-BE49-F238E27FC236}">
                <a16:creationId xmlns:a16="http://schemas.microsoft.com/office/drawing/2014/main" id="{BAC02289-AAA2-62B5-B313-09DB588B89CD}"/>
              </a:ext>
            </a:extLst>
          </p:cNvPr>
          <p:cNvPicPr>
            <a:picLocks noChangeAspect="1"/>
          </p:cNvPicPr>
          <p:nvPr/>
        </p:nvPicPr>
        <p:blipFill>
          <a:blip r:embed="rId6"/>
          <a:stretch>
            <a:fillRect/>
          </a:stretch>
        </p:blipFill>
        <p:spPr>
          <a:xfrm>
            <a:off x="10221651" y="3745053"/>
            <a:ext cx="800100" cy="965200"/>
          </a:xfrm>
          <a:prstGeom prst="rect">
            <a:avLst/>
          </a:prstGeom>
        </p:spPr>
      </p:pic>
      <p:pic>
        <p:nvPicPr>
          <p:cNvPr id="10" name="Picture 9">
            <a:extLst>
              <a:ext uri="{FF2B5EF4-FFF2-40B4-BE49-F238E27FC236}">
                <a16:creationId xmlns:a16="http://schemas.microsoft.com/office/drawing/2014/main" id="{28762047-FF8F-A28C-89C8-E831C2163640}"/>
              </a:ext>
            </a:extLst>
          </p:cNvPr>
          <p:cNvPicPr>
            <a:picLocks noChangeAspect="1"/>
          </p:cNvPicPr>
          <p:nvPr/>
        </p:nvPicPr>
        <p:blipFill>
          <a:blip r:embed="rId7"/>
          <a:stretch>
            <a:fillRect/>
          </a:stretch>
        </p:blipFill>
        <p:spPr>
          <a:xfrm>
            <a:off x="7764811" y="4710253"/>
            <a:ext cx="1259744" cy="1053017"/>
          </a:xfrm>
          <a:prstGeom prst="rect">
            <a:avLst/>
          </a:prstGeom>
        </p:spPr>
      </p:pic>
      <p:pic>
        <p:nvPicPr>
          <p:cNvPr id="11" name="Picture 10">
            <a:extLst>
              <a:ext uri="{FF2B5EF4-FFF2-40B4-BE49-F238E27FC236}">
                <a16:creationId xmlns:a16="http://schemas.microsoft.com/office/drawing/2014/main" id="{A8ACFD22-5EC5-50FA-76A9-852A3EEED89D}"/>
              </a:ext>
            </a:extLst>
          </p:cNvPr>
          <p:cNvPicPr>
            <a:picLocks noChangeAspect="1"/>
          </p:cNvPicPr>
          <p:nvPr/>
        </p:nvPicPr>
        <p:blipFill>
          <a:blip r:embed="rId8"/>
          <a:stretch>
            <a:fillRect/>
          </a:stretch>
        </p:blipFill>
        <p:spPr>
          <a:xfrm>
            <a:off x="8722810" y="5935201"/>
            <a:ext cx="827433" cy="842297"/>
          </a:xfrm>
          <a:prstGeom prst="rect">
            <a:avLst/>
          </a:prstGeom>
        </p:spPr>
      </p:pic>
    </p:spTree>
    <p:extLst>
      <p:ext uri="{BB962C8B-B14F-4D97-AF65-F5344CB8AC3E}">
        <p14:creationId xmlns:p14="http://schemas.microsoft.com/office/powerpoint/2010/main" val="15872622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DB2E98-40B3-074F-D840-C4F8ACF37E1F}"/>
              </a:ext>
            </a:extLst>
          </p:cNvPr>
          <p:cNvPicPr>
            <a:picLocks noChangeAspect="1"/>
          </p:cNvPicPr>
          <p:nvPr/>
        </p:nvPicPr>
        <p:blipFill>
          <a:blip r:embed="rId3"/>
          <a:stretch>
            <a:fillRect/>
          </a:stretch>
        </p:blipFill>
        <p:spPr>
          <a:xfrm>
            <a:off x="6288913" y="4489775"/>
            <a:ext cx="3704863" cy="2283533"/>
          </a:xfrm>
          <a:prstGeom prst="rect">
            <a:avLst/>
          </a:prstGeom>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Federated learning is a machine learning technique that </a:t>
            </a:r>
            <a:r>
              <a:rPr lang="en-US" altLang="en-US" sz="2400" dirty="0">
                <a:solidFill>
                  <a:srgbClr val="FF0000"/>
                </a:solidFill>
                <a:latin typeface="Calibri" panose="020F0502020204030204" pitchFamily="34" charset="0"/>
                <a:cs typeface="Calibri" panose="020F0502020204030204" pitchFamily="34" charset="0"/>
              </a:rPr>
              <a:t>trains an algorithm across multiple decentralized edge devices or servers holding local data samples, without exchanging them</a:t>
            </a:r>
            <a:r>
              <a:rPr lang="en-US" altLang="en-US" sz="2400" dirty="0">
                <a:latin typeface="Calibri" panose="020F0502020204030204" pitchFamily="34" charset="0"/>
                <a:cs typeface="Calibri" panose="020F0502020204030204" pitchFamily="34" charset="0"/>
              </a:rPr>
              <a:t>. </a:t>
            </a:r>
          </a:p>
          <a:p>
            <a:pPr>
              <a:lnSpc>
                <a:spcPct val="150000"/>
              </a:lnSpc>
            </a:pPr>
            <a:r>
              <a:rPr lang="en-US" altLang="en-US" sz="2400" dirty="0">
                <a:latin typeface="Calibri" panose="020F0502020204030204" pitchFamily="34" charset="0"/>
                <a:cs typeface="Calibri" panose="020F0502020204030204" pitchFamily="34" charset="0"/>
              </a:rPr>
              <a:t>This approach stands in contrast to traditional centralized machine learning techniques where all the local datasets are uploaded to one server, as well as to more classical decentralized approaches which often assume that local data samples are identically distributed.</a:t>
            </a:r>
          </a:p>
        </p:txBody>
      </p:sp>
      <p:sp>
        <p:nvSpPr>
          <p:cNvPr id="7" name="TextBox 6">
            <a:extLst>
              <a:ext uri="{FF2B5EF4-FFF2-40B4-BE49-F238E27FC236}">
                <a16:creationId xmlns:a16="http://schemas.microsoft.com/office/drawing/2014/main" id="{E8EFCD3F-50EE-5E29-8094-6C9464FBBA78}"/>
              </a:ext>
            </a:extLst>
          </p:cNvPr>
          <p:cNvSpPr txBox="1"/>
          <p:nvPr/>
        </p:nvSpPr>
        <p:spPr>
          <a:xfrm>
            <a:off x="192447" y="6354246"/>
            <a:ext cx="5710642" cy="369332"/>
          </a:xfrm>
          <a:prstGeom prst="rect">
            <a:avLst/>
          </a:prstGeom>
          <a:noFill/>
        </p:spPr>
        <p:txBody>
          <a:bodyPr wrap="square">
            <a:spAutoFit/>
          </a:bodyPr>
          <a:lstStyle/>
          <a:p>
            <a:r>
              <a:rPr lang="en-HK" dirty="0">
                <a:latin typeface="Calibri" panose="020F0502020204030204" pitchFamily="34" charset="0"/>
                <a:cs typeface="Calibri" panose="020F0502020204030204" pitchFamily="34" charset="0"/>
              </a:rPr>
              <a:t>In 2016, the term FL was first coined by Google researchers</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7649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(4)</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Federated learning enables multiple agents to </a:t>
            </a:r>
            <a:r>
              <a:rPr lang="en-US" altLang="en-US" sz="2400" dirty="0">
                <a:solidFill>
                  <a:srgbClr val="FF0000"/>
                </a:solidFill>
                <a:latin typeface="Calibri" panose="020F0502020204030204" pitchFamily="34" charset="0"/>
                <a:cs typeface="Calibri" panose="020F0502020204030204" pitchFamily="34" charset="0"/>
              </a:rPr>
              <a:t>build a common, robust machine learning model without sharing data</a:t>
            </a:r>
            <a:r>
              <a:rPr lang="en-US" altLang="en-US" sz="2400" dirty="0">
                <a:latin typeface="Calibri" panose="020F0502020204030204" pitchFamily="34" charset="0"/>
                <a:cs typeface="Calibri" panose="020F0502020204030204" pitchFamily="34" charset="0"/>
              </a:rPr>
              <a:t>, thus allowing to address critical issues such as data privacy, data security, data access rights and access to heterogeneous data. Its applications are spread over a number of industries including defense, IoT, and pharmaceutics.</a:t>
            </a:r>
            <a:endParaRPr lang="en-US" altLang="en-US" sz="2000" dirty="0">
              <a:latin typeface="Calibri" panose="020F0502020204030204" pitchFamily="34" charset="0"/>
              <a:cs typeface="Calibri" panose="020F0502020204030204" pitchFamily="34" charset="0"/>
            </a:endParaRPr>
          </a:p>
        </p:txBody>
      </p:sp>
      <p:pic>
        <p:nvPicPr>
          <p:cNvPr id="24580" name="Picture 4" descr="Katharine Jarmul on Machine Learning at the Edge">
            <a:extLst>
              <a:ext uri="{FF2B5EF4-FFF2-40B4-BE49-F238E27FC236}">
                <a16:creationId xmlns:a16="http://schemas.microsoft.com/office/drawing/2014/main" id="{47EC3E34-E153-2178-D65F-298BEC9D53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29" b="8808"/>
          <a:stretch/>
        </p:blipFill>
        <p:spPr bwMode="auto">
          <a:xfrm>
            <a:off x="2098657" y="3578948"/>
            <a:ext cx="7695479" cy="29375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782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(5)</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latin typeface="Calibri" panose="020F0502020204030204" pitchFamily="34" charset="0"/>
                <a:cs typeface="Calibri" panose="020F0502020204030204" pitchFamily="34" charset="0"/>
              </a:rPr>
              <a:t>Cross-device federated learning</a:t>
            </a:r>
          </a:p>
          <a:p>
            <a:pPr lvl="1">
              <a:lnSpc>
                <a:spcPct val="100000"/>
              </a:lnSpc>
            </a:pPr>
            <a:r>
              <a:rPr lang="en-US" altLang="en-US" sz="2000" dirty="0">
                <a:latin typeface="Calibri" panose="020F0502020204030204" pitchFamily="34" charset="0"/>
                <a:cs typeface="Calibri" panose="020F0502020204030204" pitchFamily="34" charset="0"/>
              </a:rPr>
              <a:t>Smart phones, apps, IoT, edge devices</a:t>
            </a:r>
          </a:p>
          <a:p>
            <a:pPr lvl="1">
              <a:lnSpc>
                <a:spcPct val="100000"/>
              </a:lnSpc>
            </a:pPr>
            <a:r>
              <a:rPr lang="en-US" altLang="en-US" sz="2000" dirty="0">
                <a:latin typeface="Calibri" panose="020F0502020204030204" pitchFamily="34" charset="0"/>
                <a:cs typeface="Calibri" panose="020F0502020204030204" pitchFamily="34" charset="0"/>
              </a:rPr>
              <a:t>Massive number of parties (up to 10</a:t>
            </a:r>
            <a:r>
              <a:rPr lang="en-US" altLang="en-US" sz="2000" baseline="30000" dirty="0">
                <a:latin typeface="Calibri" panose="020F0502020204030204" pitchFamily="34" charset="0"/>
                <a:cs typeface="Calibri" panose="020F0502020204030204" pitchFamily="34" charset="0"/>
              </a:rPr>
              <a:t>10</a:t>
            </a:r>
            <a:r>
              <a:rPr lang="en-US" altLang="en-US" sz="2000" dirty="0">
                <a:latin typeface="Calibri" panose="020F0502020204030204" pitchFamily="34" charset="0"/>
                <a:cs typeface="Calibri" panose="020F0502020204030204" pitchFamily="34" charset="0"/>
              </a:rPr>
              <a:t>) </a:t>
            </a:r>
          </a:p>
          <a:p>
            <a:pPr lvl="1">
              <a:lnSpc>
                <a:spcPct val="100000"/>
              </a:lnSpc>
            </a:pPr>
            <a:r>
              <a:rPr lang="en-US" altLang="en-US" sz="2000" dirty="0">
                <a:latin typeface="Calibri" panose="020F0502020204030204" pitchFamily="34" charset="0"/>
                <a:cs typeface="Calibri" panose="020F0502020204030204" pitchFamily="34" charset="0"/>
              </a:rPr>
              <a:t>Small dataset per party (could be size 1) </a:t>
            </a:r>
          </a:p>
          <a:p>
            <a:pPr lvl="1">
              <a:lnSpc>
                <a:spcPct val="100000"/>
              </a:lnSpc>
            </a:pPr>
            <a:r>
              <a:rPr lang="en-US" altLang="en-US" sz="2000" dirty="0">
                <a:latin typeface="Calibri" panose="020F0502020204030204" pitchFamily="34" charset="0"/>
                <a:cs typeface="Calibri" panose="020F0502020204030204" pitchFamily="34" charset="0"/>
              </a:rPr>
              <a:t>Limited availability and reliability </a:t>
            </a:r>
          </a:p>
          <a:p>
            <a:pPr lvl="1">
              <a:lnSpc>
                <a:spcPct val="100000"/>
              </a:lnSpc>
            </a:pPr>
            <a:r>
              <a:rPr lang="en-US" altLang="en-US" sz="2000" dirty="0">
                <a:latin typeface="Calibri" panose="020F0502020204030204" pitchFamily="34" charset="0"/>
                <a:cs typeface="Calibri" panose="020F0502020204030204" pitchFamily="34" charset="0"/>
              </a:rPr>
              <a:t>Some parties may be malicious</a:t>
            </a:r>
            <a:endParaRPr lang="en-US" altLang="en-US" sz="2400" dirty="0">
              <a:latin typeface="Calibri" panose="020F0502020204030204" pitchFamily="34" charset="0"/>
              <a:cs typeface="Calibri" panose="020F0502020204030204" pitchFamily="34" charset="0"/>
            </a:endParaRPr>
          </a:p>
          <a:p>
            <a:pPr>
              <a:lnSpc>
                <a:spcPct val="100000"/>
              </a:lnSpc>
            </a:pPr>
            <a:endParaRPr lang="en-US" altLang="en-US" sz="2400" dirty="0">
              <a:latin typeface="Calibri" panose="020F0502020204030204" pitchFamily="34" charset="0"/>
              <a:cs typeface="Calibri" panose="020F0502020204030204" pitchFamily="34" charset="0"/>
            </a:endParaRPr>
          </a:p>
          <a:p>
            <a:pPr>
              <a:lnSpc>
                <a:spcPct val="100000"/>
              </a:lnSpc>
            </a:pPr>
            <a:r>
              <a:rPr lang="en-US" altLang="en-US" sz="2400" dirty="0">
                <a:latin typeface="Calibri" panose="020F0502020204030204" pitchFamily="34" charset="0"/>
                <a:cs typeface="Calibri" panose="020F0502020204030204" pitchFamily="34" charset="0"/>
              </a:rPr>
              <a:t>Cross-silo federated learning</a:t>
            </a:r>
          </a:p>
          <a:p>
            <a:pPr lvl="1">
              <a:lnSpc>
                <a:spcPct val="100000"/>
              </a:lnSpc>
            </a:pPr>
            <a:r>
              <a:rPr lang="en-US" altLang="en-US" sz="2000" dirty="0">
                <a:latin typeface="Calibri" panose="020F0502020204030204" pitchFamily="34" charset="0"/>
                <a:cs typeface="Calibri" panose="020F0502020204030204" pitchFamily="34" charset="0"/>
              </a:rPr>
              <a:t>Institutions, organizations, hospitals, etc.</a:t>
            </a:r>
          </a:p>
          <a:p>
            <a:pPr lvl="1">
              <a:lnSpc>
                <a:spcPct val="100000"/>
              </a:lnSpc>
            </a:pPr>
            <a:r>
              <a:rPr lang="en-US" altLang="en-US" sz="2000" dirty="0">
                <a:latin typeface="Calibri" panose="020F0502020204030204" pitchFamily="34" charset="0"/>
                <a:cs typeface="Calibri" panose="020F0502020204030204" pitchFamily="34" charset="0"/>
              </a:rPr>
              <a:t>Small number of parties (2-100)</a:t>
            </a:r>
          </a:p>
          <a:p>
            <a:pPr lvl="1">
              <a:lnSpc>
                <a:spcPct val="100000"/>
              </a:lnSpc>
            </a:pPr>
            <a:r>
              <a:rPr lang="en-US" altLang="en-US" sz="2000" dirty="0">
                <a:latin typeface="Calibri" panose="020F0502020204030204" pitchFamily="34" charset="0"/>
                <a:cs typeface="Calibri" panose="020F0502020204030204" pitchFamily="34" charset="0"/>
              </a:rPr>
              <a:t>Medium to large dataset per party </a:t>
            </a:r>
          </a:p>
          <a:p>
            <a:pPr lvl="1">
              <a:lnSpc>
                <a:spcPct val="100000"/>
              </a:lnSpc>
            </a:pPr>
            <a:r>
              <a:rPr lang="en-US" altLang="en-US" sz="2000" dirty="0">
                <a:latin typeface="Calibri" panose="020F0502020204030204" pitchFamily="34" charset="0"/>
                <a:cs typeface="Calibri" panose="020F0502020204030204" pitchFamily="34" charset="0"/>
              </a:rPr>
              <a:t>Reliable parties, almost always available </a:t>
            </a:r>
          </a:p>
          <a:p>
            <a:pPr lvl="1">
              <a:lnSpc>
                <a:spcPct val="100000"/>
              </a:lnSpc>
            </a:pPr>
            <a:r>
              <a:rPr lang="en-US" altLang="en-US" sz="2000" dirty="0">
                <a:latin typeface="Calibri" panose="020F0502020204030204" pitchFamily="34" charset="0"/>
                <a:cs typeface="Calibri" panose="020F0502020204030204" pitchFamily="34" charset="0"/>
              </a:rPr>
              <a:t>Parties are typically honest</a:t>
            </a:r>
          </a:p>
        </p:txBody>
      </p:sp>
      <p:pic>
        <p:nvPicPr>
          <p:cNvPr id="25610" name="Picture 10" descr="Federated Learning – Fraunhofer Heinrich Hertz Institute">
            <a:extLst>
              <a:ext uri="{FF2B5EF4-FFF2-40B4-BE49-F238E27FC236}">
                <a16:creationId xmlns:a16="http://schemas.microsoft.com/office/drawing/2014/main" id="{DCF89C30-426F-3272-CE54-C1A94A9347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307" y="864054"/>
            <a:ext cx="3810000" cy="2476500"/>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Federated Learning Demands More Programmable Hardware - EE Times">
            <a:extLst>
              <a:ext uri="{FF2B5EF4-FFF2-40B4-BE49-F238E27FC236}">
                <a16:creationId xmlns:a16="http://schemas.microsoft.com/office/drawing/2014/main" id="{4E488685-E5D1-29DF-E57B-01EC14447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9307" y="3905539"/>
            <a:ext cx="4226341" cy="20884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5812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(6)</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latin typeface="Calibri" panose="020F0502020204030204" pitchFamily="34" charset="0"/>
                <a:cs typeface="Calibri" panose="020F0502020204030204" pitchFamily="34" charset="0"/>
              </a:rPr>
              <a:t>Examples</a:t>
            </a:r>
          </a:p>
          <a:p>
            <a:pPr lvl="1">
              <a:lnSpc>
                <a:spcPct val="100000"/>
              </a:lnSpc>
            </a:pPr>
            <a:r>
              <a:rPr lang="en-US" altLang="en-US" sz="2000" dirty="0">
                <a:latin typeface="Calibri" panose="020F0502020204030204" pitchFamily="34" charset="0"/>
                <a:cs typeface="Calibri" panose="020F0502020204030204" pitchFamily="34" charset="0"/>
              </a:rPr>
              <a:t>Google’s </a:t>
            </a:r>
            <a:r>
              <a:rPr lang="en-US" altLang="en-US" sz="2000" dirty="0" err="1">
                <a:latin typeface="Calibri" panose="020F0502020204030204" pitchFamily="34" charset="0"/>
                <a:cs typeface="Calibri" panose="020F0502020204030204" pitchFamily="34" charset="0"/>
              </a:rPr>
              <a:t>Gboard</a:t>
            </a:r>
            <a:r>
              <a:rPr lang="en-US" altLang="en-US" sz="2000" dirty="0">
                <a:latin typeface="Calibri" panose="020F0502020204030204" pitchFamily="34" charset="0"/>
                <a:cs typeface="Calibri" panose="020F0502020204030204" pitchFamily="34" charset="0"/>
              </a:rPr>
              <a:t> on Android, next typing word prediction federated learning model</a:t>
            </a:r>
            <a:endParaRPr lang="en-US" altLang="en-US" sz="1600" dirty="0">
              <a:latin typeface="Calibri" panose="020F0502020204030204" pitchFamily="34" charset="0"/>
              <a:cs typeface="Calibri" panose="020F0502020204030204" pitchFamily="34" charset="0"/>
            </a:endParaRPr>
          </a:p>
        </p:txBody>
      </p:sp>
      <p:pic>
        <p:nvPicPr>
          <p:cNvPr id="26626" name="Picture 2">
            <a:extLst>
              <a:ext uri="{FF2B5EF4-FFF2-40B4-BE49-F238E27FC236}">
                <a16:creationId xmlns:a16="http://schemas.microsoft.com/office/drawing/2014/main" id="{52F6F061-0B0C-D279-7747-7CE5E406B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309" y="2358048"/>
            <a:ext cx="6463818" cy="363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502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(7)</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92597" y="943654"/>
            <a:ext cx="7488821"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en-US" sz="2400" dirty="0">
                <a:latin typeface="Calibri" panose="020F0502020204030204" pitchFamily="34" charset="0"/>
                <a:cs typeface="Calibri" panose="020F0502020204030204" pitchFamily="34" charset="0"/>
              </a:rPr>
              <a:t>Examples in healthcare</a:t>
            </a:r>
          </a:p>
          <a:p>
            <a:pPr lvl="1">
              <a:lnSpc>
                <a:spcPct val="100000"/>
              </a:lnSpc>
            </a:pPr>
            <a:r>
              <a:rPr lang="en-US" altLang="en-US" sz="2000" dirty="0">
                <a:latin typeface="Calibri" panose="020F0502020204030204" pitchFamily="34" charset="0"/>
                <a:cs typeface="Calibri" panose="020F0502020204030204" pitchFamily="34" charset="0"/>
              </a:rPr>
              <a:t>Healthcare data are scarce, sensitive, and distributed</a:t>
            </a:r>
          </a:p>
          <a:p>
            <a:pPr lvl="1">
              <a:lnSpc>
                <a:spcPct val="100000"/>
              </a:lnSpc>
            </a:pPr>
            <a:r>
              <a:rPr lang="en-US" altLang="en-US" sz="2000" dirty="0">
                <a:latin typeface="Calibri" panose="020F0502020204030204" pitchFamily="34" charset="0"/>
                <a:cs typeface="Calibri" panose="020F0502020204030204" pitchFamily="34" charset="0"/>
              </a:rPr>
              <a:t>Data-driven medicine (e.g., drug discovery: the process by which new candidate medications are discovered).</a:t>
            </a:r>
          </a:p>
          <a:p>
            <a:pPr lvl="1">
              <a:lnSpc>
                <a:spcPct val="100000"/>
              </a:lnSpc>
            </a:pPr>
            <a:r>
              <a:rPr lang="en-US" altLang="en-US" sz="2000" dirty="0">
                <a:latin typeface="Calibri" panose="020F0502020204030204" pitchFamily="34" charset="0"/>
                <a:cs typeface="Calibri" panose="020F0502020204030204" pitchFamily="34" charset="0"/>
              </a:rPr>
              <a:t>Digital healthcare (digital care programs, technologies with health, healthcare, living, and society to enhance the efficiency of healthcare delivery and to make medicine more personalized and precise).</a:t>
            </a:r>
          </a:p>
          <a:p>
            <a:pPr lvl="1">
              <a:lnSpc>
                <a:spcPct val="100000"/>
              </a:lnSpc>
            </a:pPr>
            <a:endParaRPr lang="en-US" altLang="en-US" sz="2000" dirty="0">
              <a:latin typeface="Calibri" panose="020F0502020204030204" pitchFamily="34" charset="0"/>
              <a:cs typeface="Calibri" panose="020F0502020204030204" pitchFamily="34" charset="0"/>
            </a:endParaRPr>
          </a:p>
          <a:p>
            <a:pPr lvl="1">
              <a:lnSpc>
                <a:spcPct val="100000"/>
              </a:lnSpc>
            </a:pPr>
            <a:endParaRPr lang="en-US" altLang="en-US" sz="1600" dirty="0">
              <a:latin typeface="Calibri" panose="020F0502020204030204" pitchFamily="34" charset="0"/>
              <a:cs typeface="Calibri" panose="020F0502020204030204" pitchFamily="34" charset="0"/>
            </a:endParaRPr>
          </a:p>
        </p:txBody>
      </p:sp>
      <p:pic>
        <p:nvPicPr>
          <p:cNvPr id="27650" name="Picture 2" descr="Facing small and biased data dilemma in drug discovery with federated  learning | bioRxiv">
            <a:extLst>
              <a:ext uri="{FF2B5EF4-FFF2-40B4-BE49-F238E27FC236}">
                <a16:creationId xmlns:a16="http://schemas.microsoft.com/office/drawing/2014/main" id="{7D883E8A-272B-9D86-2EDE-AC209724B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148" y="3910907"/>
            <a:ext cx="3708255" cy="229147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B6C6E28-68C9-5313-29FD-D7BD748201A1}"/>
              </a:ext>
            </a:extLst>
          </p:cNvPr>
          <p:cNvSpPr txBox="1"/>
          <p:nvPr/>
        </p:nvSpPr>
        <p:spPr>
          <a:xfrm>
            <a:off x="1221129" y="6300515"/>
            <a:ext cx="1707266"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Drug discovery</a:t>
            </a:r>
            <a:endParaRPr lang="en-US" dirty="0"/>
          </a:p>
        </p:txBody>
      </p:sp>
      <p:pic>
        <p:nvPicPr>
          <p:cNvPr id="27654" name="Picture 6">
            <a:extLst>
              <a:ext uri="{FF2B5EF4-FFF2-40B4-BE49-F238E27FC236}">
                <a16:creationId xmlns:a16="http://schemas.microsoft.com/office/drawing/2014/main" id="{9D3BA2F4-AA16-70E1-EA9B-73C1D9CAA3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226" t="21941" r="6036" b="22532"/>
          <a:stretch/>
        </p:blipFill>
        <p:spPr bwMode="auto">
          <a:xfrm>
            <a:off x="8345347" y="943654"/>
            <a:ext cx="3836460" cy="37123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83C5AEF-E8F5-E735-9F10-8502FCB71CB9}"/>
              </a:ext>
            </a:extLst>
          </p:cNvPr>
          <p:cNvSpPr txBox="1"/>
          <p:nvPr/>
        </p:nvSpPr>
        <p:spPr>
          <a:xfrm>
            <a:off x="9360060" y="4739939"/>
            <a:ext cx="1707266"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Healthcare data</a:t>
            </a:r>
            <a:endParaRPr lang="en-US" dirty="0"/>
          </a:p>
        </p:txBody>
      </p:sp>
      <p:pic>
        <p:nvPicPr>
          <p:cNvPr id="27656" name="Picture 8" descr="Fig. 1.">
            <a:extLst>
              <a:ext uri="{FF2B5EF4-FFF2-40B4-BE49-F238E27FC236}">
                <a16:creationId xmlns:a16="http://schemas.microsoft.com/office/drawing/2014/main" id="{82514A71-E0B0-6EA4-E8DC-15B35CFA0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1007" y="3722039"/>
            <a:ext cx="4100150" cy="24803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2AC99CF-A6D1-674C-AEDE-05412FA041A6}"/>
              </a:ext>
            </a:extLst>
          </p:cNvPr>
          <p:cNvSpPr txBox="1"/>
          <p:nvPr/>
        </p:nvSpPr>
        <p:spPr>
          <a:xfrm>
            <a:off x="5081286" y="6300515"/>
            <a:ext cx="1879922" cy="369332"/>
          </a:xfrm>
          <a:prstGeom prst="rect">
            <a:avLst/>
          </a:prstGeom>
          <a:noFill/>
        </p:spPr>
        <p:txBody>
          <a:bodyPr wrap="square">
            <a:spAutoFit/>
          </a:bodyPr>
          <a:lstStyle/>
          <a:p>
            <a:r>
              <a:rPr lang="en-US" altLang="en-US" sz="1800" dirty="0">
                <a:latin typeface="Calibri" panose="020F0502020204030204" pitchFamily="34" charset="0"/>
                <a:cs typeface="Calibri" panose="020F0502020204030204" pitchFamily="34" charset="0"/>
              </a:rPr>
              <a:t>Digital healthcare</a:t>
            </a:r>
            <a:endParaRPr lang="en-US" dirty="0"/>
          </a:p>
        </p:txBody>
      </p:sp>
    </p:spTree>
    <p:extLst>
      <p:ext uri="{BB962C8B-B14F-4D97-AF65-F5344CB8AC3E}">
        <p14:creationId xmlns:p14="http://schemas.microsoft.com/office/powerpoint/2010/main" val="3489428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management techniques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850152"/>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b="1" dirty="0">
                <a:latin typeface="Calibri" panose="020F0502020204030204" pitchFamily="34" charset="0"/>
                <a:cs typeface="Calibri" panose="020F0502020204030204" pitchFamily="34" charset="0"/>
              </a:rPr>
              <a:t>Types of data management: </a:t>
            </a:r>
            <a:r>
              <a:rPr lang="en-US" altLang="en-US" dirty="0">
                <a:latin typeface="Calibri" panose="020F0502020204030204" pitchFamily="34" charset="0"/>
                <a:cs typeface="Calibri" panose="020F0502020204030204" pitchFamily="34" charset="0"/>
              </a:rPr>
              <a:t>Data management plays several roles in an organization’s data environment, making essential functions easier and less time-intensive. These data management techniques include the following:</a:t>
            </a:r>
          </a:p>
          <a:p>
            <a:pPr lvl="1">
              <a:lnSpc>
                <a:spcPct val="100000"/>
              </a:lnSpc>
            </a:pPr>
            <a:r>
              <a:rPr lang="en-US" altLang="en-US" b="1" dirty="0">
                <a:latin typeface="Calibri" panose="020F0502020204030204" pitchFamily="34" charset="0"/>
                <a:cs typeface="Calibri" panose="020F0502020204030204" pitchFamily="34" charset="0"/>
              </a:rPr>
              <a:t>Data pipelines</a:t>
            </a:r>
            <a:r>
              <a:rPr lang="en-US" altLang="en-US" dirty="0">
                <a:latin typeface="Calibri" panose="020F0502020204030204" pitchFamily="34" charset="0"/>
                <a:cs typeface="Calibri" panose="020F0502020204030204" pitchFamily="34" charset="0"/>
              </a:rPr>
              <a:t> enable the automated transfer of data from one system to another.</a:t>
            </a:r>
          </a:p>
          <a:p>
            <a:pPr lvl="1">
              <a:lnSpc>
                <a:spcPct val="100000"/>
              </a:lnSpc>
            </a:pPr>
            <a:r>
              <a:rPr lang="en-US" altLang="en-US" b="1" dirty="0">
                <a:latin typeface="Calibri" panose="020F0502020204030204" pitchFamily="34" charset="0"/>
                <a:cs typeface="Calibri" panose="020F0502020204030204" pitchFamily="34" charset="0"/>
              </a:rPr>
              <a:t>Data preparation </a:t>
            </a:r>
            <a:r>
              <a:rPr lang="en-US" altLang="en-US" dirty="0">
                <a:latin typeface="Calibri" panose="020F0502020204030204" pitchFamily="34" charset="0"/>
                <a:cs typeface="Calibri" panose="020F0502020204030204" pitchFamily="34" charset="0"/>
              </a:rPr>
              <a:t>is used to clean and transform raw data into the right shape and format for analysis, including making corrections and combining data sets.</a:t>
            </a:r>
          </a:p>
          <a:p>
            <a:pPr lvl="1">
              <a:lnSpc>
                <a:spcPct val="100000"/>
              </a:lnSpc>
            </a:pPr>
            <a:r>
              <a:rPr lang="en-US" altLang="en-US" b="1" dirty="0">
                <a:latin typeface="Calibri" panose="020F0502020204030204" pitchFamily="34" charset="0"/>
                <a:cs typeface="Calibri" panose="020F0502020204030204" pitchFamily="34" charset="0"/>
              </a:rPr>
              <a:t>ETLs (Extract, Transform, Load)</a:t>
            </a:r>
            <a:r>
              <a:rPr lang="en-US" altLang="en-US" dirty="0">
                <a:latin typeface="Calibri" panose="020F0502020204030204" pitchFamily="34" charset="0"/>
                <a:cs typeface="Calibri" panose="020F0502020204030204" pitchFamily="34" charset="0"/>
              </a:rPr>
              <a:t> are built to take the data from one system, transform it, and load it into the organization’s data warehouse.</a:t>
            </a:r>
          </a:p>
          <a:p>
            <a:pPr lvl="1">
              <a:lnSpc>
                <a:spcPct val="100000"/>
              </a:lnSpc>
            </a:pPr>
            <a:r>
              <a:rPr lang="en-US" altLang="en-US" b="1" dirty="0">
                <a:latin typeface="Calibri" panose="020F0502020204030204" pitchFamily="34" charset="0"/>
                <a:cs typeface="Calibri" panose="020F0502020204030204" pitchFamily="34" charset="0"/>
              </a:rPr>
              <a:t>Data catalogs </a:t>
            </a:r>
            <a:r>
              <a:rPr lang="en-US" altLang="en-US" dirty="0">
                <a:latin typeface="Calibri" panose="020F0502020204030204" pitchFamily="34" charset="0"/>
                <a:cs typeface="Calibri" panose="020F0502020204030204" pitchFamily="34" charset="0"/>
              </a:rPr>
              <a:t>help manage metadata to create a complete picture of the data, providing a summary of its changes, locations, and quality while also making the data easy to find.</a:t>
            </a:r>
          </a:p>
        </p:txBody>
      </p:sp>
    </p:spTree>
    <p:extLst>
      <p:ext uri="{BB962C8B-B14F-4D97-AF65-F5344CB8AC3E}">
        <p14:creationId xmlns:p14="http://schemas.microsoft.com/office/powerpoint/2010/main" val="1830244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Privacy preserving methods: federated learning (8)</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40</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43654"/>
            <a:ext cx="11371156"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en-US" sz="2400" dirty="0">
                <a:latin typeface="Calibri" panose="020F0502020204030204" pitchFamily="34" charset="0"/>
                <a:cs typeface="Calibri" panose="020F0502020204030204" pitchFamily="34" charset="0"/>
              </a:rPr>
              <a:t>Challenges</a:t>
            </a:r>
          </a:p>
          <a:p>
            <a:pPr lvl="1">
              <a:lnSpc>
                <a:spcPct val="150000"/>
              </a:lnSpc>
            </a:pPr>
            <a:r>
              <a:rPr lang="en-US" altLang="en-US" sz="2000" dirty="0">
                <a:latin typeface="Calibri" panose="020F0502020204030204" pitchFamily="34" charset="0"/>
                <a:cs typeface="Calibri" panose="020F0502020204030204" pitchFamily="34" charset="0"/>
              </a:rPr>
              <a:t>Statistical and resource heterogeneity</a:t>
            </a:r>
          </a:p>
          <a:p>
            <a:pPr lvl="1">
              <a:lnSpc>
                <a:spcPct val="150000"/>
              </a:lnSpc>
            </a:pPr>
            <a:r>
              <a:rPr lang="en-US" altLang="en-US" sz="2000" dirty="0">
                <a:latin typeface="Calibri" panose="020F0502020204030204" pitchFamily="34" charset="0"/>
                <a:cs typeface="Calibri" panose="020F0502020204030204" pitchFamily="34" charset="0"/>
              </a:rPr>
              <a:t>Personalization</a:t>
            </a:r>
          </a:p>
          <a:p>
            <a:pPr lvl="1">
              <a:lnSpc>
                <a:spcPct val="150000"/>
              </a:lnSpc>
            </a:pPr>
            <a:r>
              <a:rPr lang="en-US" altLang="en-US" sz="2000" dirty="0">
                <a:latin typeface="Calibri" panose="020F0502020204030204" pitchFamily="34" charset="0"/>
                <a:cs typeface="Calibri" panose="020F0502020204030204" pitchFamily="34" charset="0"/>
              </a:rPr>
              <a:t>Communication efficiency</a:t>
            </a:r>
          </a:p>
          <a:p>
            <a:pPr lvl="1">
              <a:lnSpc>
                <a:spcPct val="150000"/>
              </a:lnSpc>
            </a:pPr>
            <a:r>
              <a:rPr lang="en-US" altLang="en-US" sz="2000" dirty="0">
                <a:latin typeface="Calibri" panose="020F0502020204030204" pitchFamily="34" charset="0"/>
                <a:cs typeface="Calibri" panose="020F0502020204030204" pitchFamily="34" charset="0"/>
              </a:rPr>
              <a:t>Privacy preserving</a:t>
            </a:r>
          </a:p>
          <a:p>
            <a:pPr lvl="1">
              <a:lnSpc>
                <a:spcPct val="150000"/>
              </a:lnSpc>
            </a:pPr>
            <a:endParaRPr lang="en-US" alt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96157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60F51360-9914-41B6-B224-5493085BD686}"/>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5" name="Picture 4" descr="Logo of City University of Hong Kong .svg">
            <a:extLst>
              <a:ext uri="{FF2B5EF4-FFF2-40B4-BE49-F238E27FC236}">
                <a16:creationId xmlns:a16="http://schemas.microsoft.com/office/drawing/2014/main" id="{B7A097E9-F579-431B-97B3-E87E1E77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ED1BF3-56FD-48E0-8983-C1531BD720F6}"/>
              </a:ext>
            </a:extLst>
          </p:cNvPr>
          <p:cNvSpPr/>
          <p:nvPr/>
        </p:nvSpPr>
        <p:spPr>
          <a:xfrm>
            <a:off x="2236714" y="2967335"/>
            <a:ext cx="7718588"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cs typeface="Calibri" panose="020F0502020204030204" pitchFamily="34" charset="0"/>
              </a:rPr>
              <a:t>Thanks for your attention!</a:t>
            </a:r>
          </a:p>
        </p:txBody>
      </p:sp>
      <p:sp>
        <p:nvSpPr>
          <p:cNvPr id="8" name="Slide Number Placeholder 7">
            <a:extLst>
              <a:ext uri="{FF2B5EF4-FFF2-40B4-BE49-F238E27FC236}">
                <a16:creationId xmlns:a16="http://schemas.microsoft.com/office/drawing/2014/main" id="{D76AA293-C290-4B2F-9255-07991B1198B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41</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24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FB52-2B77-B64D-9C10-A9A016A72F09}"/>
              </a:ext>
            </a:extLst>
          </p:cNvPr>
          <p:cNvSpPr>
            <a:spLocks noGrp="1"/>
          </p:cNvSpPr>
          <p:nvPr>
            <p:ph type="title"/>
          </p:nvPr>
        </p:nvSpPr>
        <p:spPr>
          <a:xfrm>
            <a:off x="512724" y="1590451"/>
            <a:ext cx="11166552" cy="3362754"/>
          </a:xfrm>
        </p:spPr>
        <p:txBody>
          <a:bodyPr vert="horz" lIns="91440" tIns="45720" rIns="91440" bIns="45720" rtlCol="0" anchor="ctr">
            <a:noAutofit/>
          </a:bodyPr>
          <a:lstStyle/>
          <a:p>
            <a:pPr marL="266700" indent="266700" algn="l">
              <a:lnSpc>
                <a:spcPct val="150000"/>
              </a:lnSpc>
              <a:spcBef>
                <a:spcPts val="1000"/>
              </a:spcBef>
            </a:pPr>
            <a:r>
              <a:rPr lang="en-US" b="1" dirty="0">
                <a:latin typeface="Calibri" panose="020F0502020204030204" pitchFamily="34" charset="0"/>
                <a:cs typeface="Calibri" panose="020F0502020204030204" pitchFamily="34" charset="0"/>
              </a:rPr>
              <a:t>Appendix</a:t>
            </a:r>
            <a:br>
              <a:rPr lang="en-US" b="1" dirty="0">
                <a:latin typeface="Calibri" panose="020F0502020204030204" pitchFamily="34" charset="0"/>
                <a:cs typeface="Calibri" panose="020F0502020204030204" pitchFamily="34" charset="0"/>
              </a:rPr>
            </a:b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1. </a:t>
            </a: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https://dataprivacymanager.net/5-things-you-need-to-know-about-data-privacy/</a:t>
            </a:r>
            <a:b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b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2. https://www.fortinet.com/resources/cyberglossary/data-security#:~:text=Data%20security%20is%20the%20process,and%20organizations'%20policies%20and%20procedures.</a:t>
            </a:r>
            <a:b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br>
            <a:r>
              <a:rPr lang="en-US" sz="2800" kern="100" dirty="0">
                <a:effectLst/>
                <a:latin typeface="Times New Roman" panose="02020603050405020304" pitchFamily="18" charset="0"/>
                <a:ea typeface="等线" panose="02010600030101010101" pitchFamily="2" charset="-122"/>
                <a:cs typeface="Times New Roman" panose="02020603050405020304" pitchFamily="18" charset="0"/>
              </a:rPr>
              <a:t>3. https://www.heavy.ai/technical-glossary/data-quality</a:t>
            </a:r>
            <a:endParaRPr lang="en-US"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A59632-DC99-7749-8C78-6B3778F57FF5}"/>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42</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437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management techniques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585676" y="1483619"/>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pPr>
            <a:r>
              <a:rPr lang="en-US" altLang="en-US" b="1" dirty="0">
                <a:latin typeface="Calibri" panose="020F0502020204030204" pitchFamily="34" charset="0"/>
                <a:cs typeface="Calibri" panose="020F0502020204030204" pitchFamily="34" charset="0"/>
              </a:rPr>
              <a:t>Data warehouses </a:t>
            </a:r>
            <a:r>
              <a:rPr lang="en-US" altLang="en-US" dirty="0">
                <a:latin typeface="Calibri" panose="020F0502020204030204" pitchFamily="34" charset="0"/>
                <a:cs typeface="Calibri" panose="020F0502020204030204" pitchFamily="34" charset="0"/>
              </a:rPr>
              <a:t>are places to consolidate various data sources, contend with the many data types businesses store, and provide a clear route for data analysis.</a:t>
            </a:r>
          </a:p>
          <a:p>
            <a:pPr lvl="1">
              <a:lnSpc>
                <a:spcPct val="100000"/>
              </a:lnSpc>
            </a:pPr>
            <a:r>
              <a:rPr lang="en-US" altLang="en-US" b="1" dirty="0">
                <a:latin typeface="Calibri" panose="020F0502020204030204" pitchFamily="34" charset="0"/>
                <a:cs typeface="Calibri" panose="020F0502020204030204" pitchFamily="34" charset="0"/>
              </a:rPr>
              <a:t>Data governance </a:t>
            </a:r>
            <a:r>
              <a:rPr lang="en-US" altLang="en-US" dirty="0">
                <a:latin typeface="Calibri" panose="020F0502020204030204" pitchFamily="34" charset="0"/>
                <a:cs typeface="Calibri" panose="020F0502020204030204" pitchFamily="34" charset="0"/>
              </a:rPr>
              <a:t>defines standards, processes, and policies to maintain data security and integrity.</a:t>
            </a:r>
          </a:p>
          <a:p>
            <a:pPr lvl="1">
              <a:lnSpc>
                <a:spcPct val="100000"/>
              </a:lnSpc>
            </a:pPr>
            <a:r>
              <a:rPr lang="en-US" altLang="en-US" b="1" dirty="0">
                <a:latin typeface="Calibri" panose="020F0502020204030204" pitchFamily="34" charset="0"/>
                <a:cs typeface="Calibri" panose="020F0502020204030204" pitchFamily="34" charset="0"/>
              </a:rPr>
              <a:t>Data architecture</a:t>
            </a:r>
            <a:r>
              <a:rPr lang="en-US" altLang="en-US" dirty="0">
                <a:latin typeface="Calibri" panose="020F0502020204030204" pitchFamily="34" charset="0"/>
                <a:cs typeface="Calibri" panose="020F0502020204030204" pitchFamily="34" charset="0"/>
              </a:rPr>
              <a:t> provides a formal approach for creating and managing data flow.</a:t>
            </a:r>
          </a:p>
          <a:p>
            <a:pPr lvl="1">
              <a:lnSpc>
                <a:spcPct val="100000"/>
              </a:lnSpc>
            </a:pPr>
            <a:r>
              <a:rPr lang="en-US" altLang="en-US" b="1" dirty="0">
                <a:latin typeface="Calibri" panose="020F0502020204030204" pitchFamily="34" charset="0"/>
                <a:cs typeface="Calibri" panose="020F0502020204030204" pitchFamily="34" charset="0"/>
              </a:rPr>
              <a:t>Data security</a:t>
            </a:r>
            <a:r>
              <a:rPr lang="en-US" altLang="en-US" dirty="0">
                <a:latin typeface="Calibri" panose="020F0502020204030204" pitchFamily="34" charset="0"/>
                <a:cs typeface="Calibri" panose="020F0502020204030204" pitchFamily="34" charset="0"/>
              </a:rPr>
              <a:t> protects data from unauthorized access and corruption.</a:t>
            </a:r>
          </a:p>
          <a:p>
            <a:pPr lvl="1">
              <a:lnSpc>
                <a:spcPct val="100000"/>
              </a:lnSpc>
            </a:pPr>
            <a:r>
              <a:rPr lang="en-US" altLang="en-US" b="1" dirty="0">
                <a:latin typeface="Calibri" panose="020F0502020204030204" pitchFamily="34" charset="0"/>
                <a:cs typeface="Calibri" panose="020F0502020204030204" pitchFamily="34" charset="0"/>
              </a:rPr>
              <a:t>Data modeling</a:t>
            </a:r>
            <a:r>
              <a:rPr lang="en-US" altLang="en-US" dirty="0">
                <a:latin typeface="Calibri" panose="020F0502020204030204" pitchFamily="34" charset="0"/>
                <a:cs typeface="Calibri" panose="020F0502020204030204" pitchFamily="34" charset="0"/>
              </a:rPr>
              <a:t> documents the flow of data through an application or organization.</a:t>
            </a:r>
          </a:p>
        </p:txBody>
      </p:sp>
    </p:spTree>
    <p:extLst>
      <p:ext uri="{BB962C8B-B14F-4D97-AF65-F5344CB8AC3E}">
        <p14:creationId xmlns:p14="http://schemas.microsoft.com/office/powerpoint/2010/main" val="3850271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quality – What is data quality?</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500"/>
              </a:spcBef>
            </a:pPr>
            <a:r>
              <a:rPr lang="en-US" altLang="en-US" b="1" dirty="0">
                <a:latin typeface="Calibri" panose="020F0502020204030204" pitchFamily="34" charset="0"/>
                <a:cs typeface="Calibri" panose="020F0502020204030204" pitchFamily="34" charset="0"/>
              </a:rPr>
              <a:t>Data quality</a:t>
            </a:r>
            <a:r>
              <a:rPr lang="en-US" altLang="en-US" dirty="0">
                <a:latin typeface="Calibri" panose="020F0502020204030204" pitchFamily="34" charset="0"/>
                <a:cs typeface="Calibri" panose="020F0502020204030204" pitchFamily="34" charset="0"/>
              </a:rPr>
              <a:t> refers to the development and implementation of activities that apply </a:t>
            </a:r>
            <a:r>
              <a:rPr lang="en-US" altLang="en-US" dirty="0">
                <a:solidFill>
                  <a:srgbClr val="FF0000"/>
                </a:solidFill>
                <a:latin typeface="Calibri" panose="020F0502020204030204" pitchFamily="34" charset="0"/>
                <a:cs typeface="Calibri" panose="020F0502020204030204" pitchFamily="34" charset="0"/>
              </a:rPr>
              <a:t>quality management techniques to data </a:t>
            </a:r>
            <a:r>
              <a:rPr lang="en-US" altLang="en-US" dirty="0">
                <a:latin typeface="Calibri" panose="020F0502020204030204" pitchFamily="34" charset="0"/>
                <a:cs typeface="Calibri" panose="020F0502020204030204" pitchFamily="34" charset="0"/>
              </a:rPr>
              <a:t>in order to ensure the data is fit to serve the specific needs of an organization in a particular context. Data that is deemed fit for its intended purpose is considered high quality data.</a:t>
            </a:r>
          </a:p>
          <a:p>
            <a:pPr>
              <a:lnSpc>
                <a:spcPct val="150000"/>
              </a:lnSpc>
              <a:spcBef>
                <a:spcPts val="500"/>
              </a:spcBef>
            </a:pPr>
            <a:r>
              <a:rPr lang="en-US" altLang="en-US" dirty="0">
                <a:latin typeface="Calibri" panose="020F0502020204030204" pitchFamily="34" charset="0"/>
                <a:cs typeface="Calibri" panose="020F0502020204030204" pitchFamily="34" charset="0"/>
              </a:rPr>
              <a:t>Examples of data quality issues include duplicated data, incomplete data, inconsistent data, incorrect data, poorly defined data, poorly organized data, and poor data security.</a:t>
            </a:r>
          </a:p>
        </p:txBody>
      </p:sp>
    </p:spTree>
    <p:extLst>
      <p:ext uri="{BB962C8B-B14F-4D97-AF65-F5344CB8AC3E}">
        <p14:creationId xmlns:p14="http://schemas.microsoft.com/office/powerpoint/2010/main" val="15810700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BERD tips: Dimensions of data quality | IHSI | Interdisciplinary Health  Sciences Institute | UIUC">
            <a:extLst>
              <a:ext uri="{FF2B5EF4-FFF2-40B4-BE49-F238E27FC236}">
                <a16:creationId xmlns:a16="http://schemas.microsoft.com/office/drawing/2014/main" id="{D66FF569-536D-C9BD-4152-F2C47B98CE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251130"/>
            <a:ext cx="3630331" cy="402335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quality dimensions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7</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925567"/>
            <a:ext cx="11102431"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sz="2400" dirty="0">
                <a:latin typeface="Calibri" panose="020F0502020204030204" pitchFamily="34" charset="0"/>
                <a:cs typeface="Calibri" panose="020F0502020204030204" pitchFamily="34" charset="0"/>
              </a:rPr>
              <a:t>There are </a:t>
            </a:r>
            <a:r>
              <a:rPr lang="en-US" altLang="en-US" sz="2400" dirty="0">
                <a:solidFill>
                  <a:srgbClr val="FF0000"/>
                </a:solidFill>
                <a:latin typeface="Calibri" panose="020F0502020204030204" pitchFamily="34" charset="0"/>
                <a:cs typeface="Calibri" panose="020F0502020204030204" pitchFamily="34" charset="0"/>
              </a:rPr>
              <a:t>six main dimensions of data quality</a:t>
            </a:r>
            <a:r>
              <a:rPr lang="en-US" altLang="en-US" sz="2400" dirty="0">
                <a:latin typeface="Calibri" panose="020F0502020204030204" pitchFamily="34" charset="0"/>
                <a:cs typeface="Calibri" panose="020F0502020204030204" pitchFamily="34" charset="0"/>
              </a:rPr>
              <a:t>: accuracy, completeness, consistency, validity, uniqueness, and timeliness. </a:t>
            </a:r>
          </a:p>
        </p:txBody>
      </p:sp>
      <p:sp>
        <p:nvSpPr>
          <p:cNvPr id="4" name="TextBox 3">
            <a:extLst>
              <a:ext uri="{FF2B5EF4-FFF2-40B4-BE49-F238E27FC236}">
                <a16:creationId xmlns:a16="http://schemas.microsoft.com/office/drawing/2014/main" id="{10FA5889-9C5F-4FC0-D90F-9501AC639C4B}"/>
              </a:ext>
            </a:extLst>
          </p:cNvPr>
          <p:cNvSpPr txBox="1"/>
          <p:nvPr/>
        </p:nvSpPr>
        <p:spPr>
          <a:xfrm>
            <a:off x="225323" y="2341267"/>
            <a:ext cx="8336346" cy="4042132"/>
          </a:xfrm>
          <a:prstGeom prst="rect">
            <a:avLst/>
          </a:prstGeom>
          <a:noFill/>
        </p:spPr>
        <p:txBody>
          <a:bodyPr wrap="square">
            <a:spAutoFit/>
          </a:bodyPr>
          <a:lstStyle/>
          <a:p>
            <a:pPr lvl="1">
              <a:lnSpc>
                <a:spcPct val="100000"/>
              </a:lnSpc>
              <a:spcBef>
                <a:spcPts val="1000"/>
              </a:spcBef>
            </a:pPr>
            <a:r>
              <a:rPr lang="en-US" altLang="en-US" sz="2400" b="1" dirty="0">
                <a:latin typeface="Calibri" panose="020F0502020204030204" pitchFamily="34" charset="0"/>
                <a:cs typeface="Calibri" panose="020F0502020204030204" pitchFamily="34" charset="0"/>
              </a:rPr>
              <a:t>Accuracy: </a:t>
            </a:r>
            <a:r>
              <a:rPr lang="en-US" altLang="en-US" sz="2400" dirty="0">
                <a:latin typeface="Calibri" panose="020F0502020204030204" pitchFamily="34" charset="0"/>
                <a:cs typeface="Calibri" panose="020F0502020204030204" pitchFamily="34" charset="0"/>
              </a:rPr>
              <a:t>The data should reflect actual, real-world scenarios; the measure of accuracy can be confirmed with a verifiable source.</a:t>
            </a:r>
          </a:p>
          <a:p>
            <a:pPr lvl="1">
              <a:lnSpc>
                <a:spcPct val="100000"/>
              </a:lnSpc>
              <a:spcBef>
                <a:spcPts val="1000"/>
              </a:spcBef>
            </a:pPr>
            <a:r>
              <a:rPr lang="en-US" altLang="en-US" sz="2400" b="1" dirty="0">
                <a:latin typeface="Calibri" panose="020F0502020204030204" pitchFamily="34" charset="0"/>
                <a:cs typeface="Calibri" panose="020F0502020204030204" pitchFamily="34" charset="0"/>
              </a:rPr>
              <a:t>Completeness: </a:t>
            </a:r>
            <a:r>
              <a:rPr lang="en-US" altLang="en-US" sz="2400" dirty="0">
                <a:latin typeface="Calibri" panose="020F0502020204030204" pitchFamily="34" charset="0"/>
                <a:cs typeface="Calibri" panose="020F0502020204030204" pitchFamily="34" charset="0"/>
              </a:rPr>
              <a:t>Completeness is a measure of the data’s ability to effectively deliver all the required values that are available.</a:t>
            </a:r>
          </a:p>
          <a:p>
            <a:pPr lvl="1">
              <a:lnSpc>
                <a:spcPct val="100000"/>
              </a:lnSpc>
              <a:spcBef>
                <a:spcPts val="1000"/>
              </a:spcBef>
            </a:pPr>
            <a:r>
              <a:rPr lang="en-US" altLang="en-US" sz="2400" b="1" dirty="0">
                <a:latin typeface="Calibri" panose="020F0502020204030204" pitchFamily="34" charset="0"/>
                <a:cs typeface="Calibri" panose="020F0502020204030204" pitchFamily="34" charset="0"/>
              </a:rPr>
              <a:t>Consistency: </a:t>
            </a:r>
            <a:r>
              <a:rPr lang="en-US" altLang="en-US" sz="2400" dirty="0">
                <a:latin typeface="Calibri" panose="020F0502020204030204" pitchFamily="34" charset="0"/>
                <a:cs typeface="Calibri" panose="020F0502020204030204" pitchFamily="34" charset="0"/>
              </a:rPr>
              <a:t>Data consistency refers to the uniformity of data as it moves across networks and applications. The same data values stored in difference locations should not conflict with one another.  </a:t>
            </a:r>
          </a:p>
        </p:txBody>
      </p:sp>
    </p:spTree>
    <p:extLst>
      <p:ext uri="{BB962C8B-B14F-4D97-AF65-F5344CB8AC3E}">
        <p14:creationId xmlns:p14="http://schemas.microsoft.com/office/powerpoint/2010/main" val="1547493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Data quality dimensions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8</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6" y="1298777"/>
            <a:ext cx="11020647"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spcBef>
                <a:spcPts val="1000"/>
              </a:spcBef>
              <a:buNone/>
            </a:pPr>
            <a:r>
              <a:rPr lang="en-US" altLang="en-US" sz="2800" b="1" dirty="0">
                <a:latin typeface="Calibri" panose="020F0502020204030204" pitchFamily="34" charset="0"/>
                <a:cs typeface="Calibri" panose="020F0502020204030204" pitchFamily="34" charset="0"/>
              </a:rPr>
              <a:t>Validity: </a:t>
            </a:r>
            <a:r>
              <a:rPr lang="en-US" altLang="en-US" sz="2800" dirty="0">
                <a:latin typeface="Calibri" panose="020F0502020204030204" pitchFamily="34" charset="0"/>
                <a:cs typeface="Calibri" panose="020F0502020204030204" pitchFamily="34" charset="0"/>
              </a:rPr>
              <a:t>Data should be collected according to defined business rules and parameters, and should conform to the right format and fall within the right range.   </a:t>
            </a:r>
          </a:p>
          <a:p>
            <a:pPr marL="457200" lvl="1" indent="0">
              <a:lnSpc>
                <a:spcPct val="100000"/>
              </a:lnSpc>
              <a:spcBef>
                <a:spcPts val="1000"/>
              </a:spcBef>
              <a:buNone/>
            </a:pPr>
            <a:r>
              <a:rPr lang="en-US" altLang="en-US" sz="2800" b="1" dirty="0">
                <a:latin typeface="Calibri" panose="020F0502020204030204" pitchFamily="34" charset="0"/>
                <a:cs typeface="Calibri" panose="020F0502020204030204" pitchFamily="34" charset="0"/>
              </a:rPr>
              <a:t>Uniqueness: </a:t>
            </a:r>
            <a:r>
              <a:rPr lang="en-US" altLang="en-US" sz="2800" dirty="0">
                <a:latin typeface="Calibri" panose="020F0502020204030204" pitchFamily="34" charset="0"/>
                <a:cs typeface="Calibri" panose="020F0502020204030204" pitchFamily="34" charset="0"/>
              </a:rPr>
              <a:t>Uniqueness ensures there are no duplications or overlapping of values across all data sets. Data cleansing and deduplication can help remedy a low uniqueness score.</a:t>
            </a:r>
          </a:p>
          <a:p>
            <a:pPr marL="457200" lvl="1" indent="0">
              <a:lnSpc>
                <a:spcPct val="100000"/>
              </a:lnSpc>
              <a:spcBef>
                <a:spcPts val="1000"/>
              </a:spcBef>
              <a:buNone/>
            </a:pPr>
            <a:r>
              <a:rPr lang="en-US" altLang="en-US" sz="2800" b="1" dirty="0">
                <a:latin typeface="Calibri" panose="020F0502020204030204" pitchFamily="34" charset="0"/>
                <a:cs typeface="Calibri" panose="020F0502020204030204" pitchFamily="34" charset="0"/>
              </a:rPr>
              <a:t>Timeliness: </a:t>
            </a:r>
            <a:r>
              <a:rPr lang="en-US" altLang="en-US" sz="2800" dirty="0">
                <a:latin typeface="Calibri" panose="020F0502020204030204" pitchFamily="34" charset="0"/>
                <a:cs typeface="Calibri" panose="020F0502020204030204" pitchFamily="34" charset="0"/>
              </a:rPr>
              <a:t>Timely data is data that is available when it is required. Data may be updated in real time to ensure that it is readily available and accessible.</a:t>
            </a:r>
          </a:p>
        </p:txBody>
      </p:sp>
    </p:spTree>
    <p:extLst>
      <p:ext uri="{BB962C8B-B14F-4D97-AF65-F5344CB8AC3E}">
        <p14:creationId xmlns:p14="http://schemas.microsoft.com/office/powerpoint/2010/main" val="979405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6-Step Guide to Cleaning your HR Analytics Data - AIHR">
            <a:extLst>
              <a:ext uri="{FF2B5EF4-FFF2-40B4-BE49-F238E27FC236}">
                <a16:creationId xmlns:a16="http://schemas.microsoft.com/office/drawing/2014/main" id="{0BFD1134-9B8F-D29E-7CA8-CB47E2D704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145"/>
          <a:stretch/>
        </p:blipFill>
        <p:spPr bwMode="auto">
          <a:xfrm>
            <a:off x="6072398" y="925567"/>
            <a:ext cx="6119602" cy="57558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57446" y="-26786"/>
            <a:ext cx="11269718" cy="1325563"/>
          </a:xfrm>
        </p:spPr>
        <p:txBody>
          <a:bodyPr vert="horz" lIns="91440" tIns="45720" rIns="91440" bIns="45720" rtlCol="0" anchor="ctr">
            <a:normAutofit/>
          </a:bodyPr>
          <a:lstStyle/>
          <a:p>
            <a:r>
              <a:rPr lang="en-US" sz="4000" b="1" dirty="0">
                <a:latin typeface="Calibri" panose="020F0502020204030204" pitchFamily="34" charset="0"/>
                <a:cs typeface="Calibri" panose="020F0502020204030204" pitchFamily="34" charset="0"/>
              </a:rPr>
              <a:t>How to improve data quality?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9</a:t>
            </a:fld>
            <a:endParaRPr lang="zh-CN" altLang="en-US" dirty="0">
              <a:latin typeface="Calibri" panose="020F0502020204030204" pitchFamily="34" charset="0"/>
              <a:cs typeface="Calibri" panose="020F0502020204030204" pitchFamily="34" charset="0"/>
            </a:endParaRPr>
          </a:p>
        </p:txBody>
      </p:sp>
      <p:sp>
        <p:nvSpPr>
          <p:cNvPr id="6" name="Rectangle 5">
            <a:extLst>
              <a:ext uri="{FF2B5EF4-FFF2-40B4-BE49-F238E27FC236}">
                <a16:creationId xmlns:a16="http://schemas.microsoft.com/office/drawing/2014/main" id="{6F27EC9F-092A-F709-E696-A185B12E22F7}"/>
              </a:ext>
            </a:extLst>
          </p:cNvPr>
          <p:cNvSpPr txBox="1">
            <a:spLocks noChangeArrowheads="1"/>
          </p:cNvSpPr>
          <p:nvPr/>
        </p:nvSpPr>
        <p:spPr>
          <a:xfrm>
            <a:off x="657447" y="925567"/>
            <a:ext cx="5685480" cy="46878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500"/>
              </a:spcBef>
              <a:buNone/>
            </a:pPr>
            <a:r>
              <a:rPr lang="en-US" altLang="en-US" dirty="0">
                <a:latin typeface="Calibri" panose="020F0502020204030204" pitchFamily="34" charset="0"/>
                <a:cs typeface="Calibri" panose="020F0502020204030204" pitchFamily="34" charset="0"/>
              </a:rPr>
              <a:t>Data quality measures can be accomplished with data quality tools, which typically provide data quality management capabilities such as: </a:t>
            </a:r>
          </a:p>
          <a:p>
            <a:pPr lvl="1">
              <a:lnSpc>
                <a:spcPct val="100000"/>
              </a:lnSpc>
              <a:spcBef>
                <a:spcPts val="1000"/>
              </a:spcBef>
            </a:pPr>
            <a:r>
              <a:rPr lang="en-US" altLang="en-US" sz="2800" b="1" dirty="0">
                <a:latin typeface="Calibri" panose="020F0502020204030204" pitchFamily="34" charset="0"/>
                <a:cs typeface="Calibri" panose="020F0502020204030204" pitchFamily="34" charset="0"/>
              </a:rPr>
              <a:t>Data preprocessing (Lecture 3) </a:t>
            </a:r>
            <a:r>
              <a:rPr lang="en-US" altLang="en-US" sz="2800" dirty="0">
                <a:latin typeface="Calibri" panose="020F0502020204030204" pitchFamily="34" charset="0"/>
                <a:cs typeface="Calibri" panose="020F0502020204030204" pitchFamily="34" charset="0"/>
              </a:rPr>
              <a:t>– data cleaning, such as handling duplicates, outliers, and missing data, etc. </a:t>
            </a:r>
          </a:p>
        </p:txBody>
      </p:sp>
    </p:spTree>
    <p:extLst>
      <p:ext uri="{BB962C8B-B14F-4D97-AF65-F5344CB8AC3E}">
        <p14:creationId xmlns:p14="http://schemas.microsoft.com/office/powerpoint/2010/main" val="13375617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12381</TotalTime>
  <Words>3470</Words>
  <Application>Microsoft Macintosh PowerPoint</Application>
  <PresentationFormat>Widescreen</PresentationFormat>
  <Paragraphs>294</Paragraphs>
  <Slides>42</Slides>
  <Notes>38</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9" baseType="lpstr">
      <vt:lpstr>等线</vt:lpstr>
      <vt:lpstr>等线 Light</vt:lpstr>
      <vt:lpstr>Arial</vt:lpstr>
      <vt:lpstr>Calibri</vt:lpstr>
      <vt:lpstr>Times New Roman</vt:lpstr>
      <vt:lpstr>Office Theme</vt:lpstr>
      <vt:lpstr>Drawing</vt:lpstr>
      <vt:lpstr>Lecture 9:  Data Management</vt:lpstr>
      <vt:lpstr>Outline</vt:lpstr>
      <vt:lpstr>What is data management?</vt:lpstr>
      <vt:lpstr>Data management techniques (1)</vt:lpstr>
      <vt:lpstr>Data management techniques (2)</vt:lpstr>
      <vt:lpstr>Data quality – What is data quality?</vt:lpstr>
      <vt:lpstr>Data quality dimensions (1)</vt:lpstr>
      <vt:lpstr>Data quality dimensions (2)</vt:lpstr>
      <vt:lpstr>How to improve data quality? (1)</vt:lpstr>
      <vt:lpstr>How to improve data quality? (2)</vt:lpstr>
      <vt:lpstr>How to improve data quality? (3)</vt:lpstr>
      <vt:lpstr>How to improve data quality? (4)</vt:lpstr>
      <vt:lpstr>How to improve data quality? (5)</vt:lpstr>
      <vt:lpstr>How to improve data quality? (6)</vt:lpstr>
      <vt:lpstr>How to improve data quality? (7)</vt:lpstr>
      <vt:lpstr>What is data security?</vt:lpstr>
      <vt:lpstr>Data security risks (1)</vt:lpstr>
      <vt:lpstr>Data security risks (2)</vt:lpstr>
      <vt:lpstr>How to achieve data security? (1)</vt:lpstr>
      <vt:lpstr>How to achieve data security? (2)</vt:lpstr>
      <vt:lpstr>How to achieve data security? (3)</vt:lpstr>
      <vt:lpstr>How to achieve data security? (4)</vt:lpstr>
      <vt:lpstr>How to achieve data security? (5)</vt:lpstr>
      <vt:lpstr>Data privacy</vt:lpstr>
      <vt:lpstr>Data privacy’s focus</vt:lpstr>
      <vt:lpstr>Data privacy regulations</vt:lpstr>
      <vt:lpstr>Data privacy regulations</vt:lpstr>
      <vt:lpstr>Why is data privacy regulation important?</vt:lpstr>
      <vt:lpstr>Importance of transparency</vt:lpstr>
      <vt:lpstr>Privacy preserving methods: data perturbation</vt:lpstr>
      <vt:lpstr>Privacy preserving methods: anonymity</vt:lpstr>
      <vt:lpstr>Privacy preserving methods: randomized response</vt:lpstr>
      <vt:lpstr>Privacy preserving methods: federated learning (1)</vt:lpstr>
      <vt:lpstr>Privacy preserving methods: federated learning (2)</vt:lpstr>
      <vt:lpstr>Privacy preserving methods: federated learning (3)</vt:lpstr>
      <vt:lpstr>Privacy preserving methods: federated learning (4)</vt:lpstr>
      <vt:lpstr>Privacy preserving methods: federated learning (5)</vt:lpstr>
      <vt:lpstr>Privacy preserving methods: federated learning (6)</vt:lpstr>
      <vt:lpstr>Privacy preserving methods: federated learning (7)</vt:lpstr>
      <vt:lpstr>Privacy preserving methods: federated learning (8)</vt:lpstr>
      <vt:lpstr>PowerPoint Presentation</vt:lpstr>
      <vt:lpstr>Appendix  1. https://dataprivacymanager.net/5-things-you-need-to-know-about-data-privacy/ 2. https://www.fortinet.com/resources/cyberglossary/data-security#:~:text=Data%20security%20is%20the%20process,and%20organizations'%20policies%20and%20procedures. 3. https://www.heavy.ai/technical-glossary/data-quality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Shuqi</dc:creator>
  <cp:lastModifiedBy>Yifan 张祎凡</cp:lastModifiedBy>
  <cp:revision>1104</cp:revision>
  <dcterms:created xsi:type="dcterms:W3CDTF">2021-10-14T03:39:06Z</dcterms:created>
  <dcterms:modified xsi:type="dcterms:W3CDTF">2025-03-25T08:35:46Z</dcterms:modified>
</cp:coreProperties>
</file>